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54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1939" y="2212289"/>
            <a:ext cx="7780121" cy="1978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57122" y="4651375"/>
            <a:ext cx="6429755" cy="1002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83671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303" y="1633220"/>
            <a:ext cx="8051393" cy="2220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928" y="2295270"/>
            <a:ext cx="8409940" cy="3376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1557" y="6465214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8548" y="2468879"/>
            <a:ext cx="4956048" cy="9692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4370" y="3721989"/>
            <a:ext cx="50584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Лекция</a:t>
            </a:r>
            <a:r>
              <a:rPr sz="3600" spc="-65" dirty="0"/>
              <a:t> </a:t>
            </a:r>
            <a:r>
              <a:rPr sz="3600" dirty="0"/>
              <a:t>2.</a:t>
            </a:r>
            <a:endParaRPr sz="3600"/>
          </a:p>
          <a:p>
            <a:pPr marL="12700">
              <a:lnSpc>
                <a:spcPct val="100000"/>
              </a:lnSpc>
            </a:pPr>
            <a:r>
              <a:rPr sz="3600" spc="-5" dirty="0"/>
              <a:t>Антагонистические</a:t>
            </a:r>
            <a:r>
              <a:rPr sz="3600" spc="-70" dirty="0"/>
              <a:t> </a:t>
            </a:r>
            <a:r>
              <a:rPr sz="3600" dirty="0"/>
              <a:t>игры.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8504681" y="642711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2535" y="338327"/>
            <a:ext cx="4988052" cy="891539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51685" y="1688338"/>
          <a:ext cx="4502785" cy="3560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/>
                <a:gridCol w="360045"/>
                <a:gridCol w="215900"/>
                <a:gridCol w="575945"/>
                <a:gridCol w="936625"/>
                <a:gridCol w="935355"/>
                <a:gridCol w="864235"/>
              </a:tblGrid>
              <a:tr h="6605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1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2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9060" algn="ctr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3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4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720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</a:tr>
              <a:tr h="576059">
                <a:tc>
                  <a:txBody>
                    <a:bodyPr/>
                    <a:lstStyle/>
                    <a:p>
                      <a:pPr marL="91440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1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69C9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4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0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0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</a:tr>
              <a:tr h="144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</a:tr>
              <a:tr h="720090">
                <a:tc>
                  <a:txBody>
                    <a:bodyPr/>
                    <a:lstStyle/>
                    <a:p>
                      <a:pPr marL="91440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2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3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0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</a:tr>
              <a:tr h="720089">
                <a:tc>
                  <a:txBody>
                    <a:bodyPr/>
                    <a:lstStyle/>
                    <a:p>
                      <a:pPr marL="91440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3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1600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</a:tr>
              <a:tr h="648068">
                <a:tc>
                  <a:txBody>
                    <a:bodyPr/>
                    <a:lstStyle/>
                    <a:p>
                      <a:pPr marL="91440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4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0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0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3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4370" y="3188970"/>
            <a:ext cx="12420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3430" algn="l"/>
              </a:tabLst>
            </a:pPr>
            <a:r>
              <a:rPr sz="7200" b="1" dirty="0">
                <a:latin typeface="Calibri"/>
                <a:cs typeface="Calibri"/>
              </a:rPr>
              <a:t>А	=</a:t>
            </a:r>
            <a:endParaRPr sz="7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52134" y="2420886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79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C000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52134" y="3140976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79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FFFF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2134" y="3861066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79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FFFF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3829" y="4581156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79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FFFF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797929" y="1622425"/>
          <a:ext cx="955040" cy="3613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5990"/>
              </a:tblGrid>
              <a:tr h="7199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min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008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36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9963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9963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008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877302" y="2374468"/>
            <a:ext cx="828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Calibri"/>
                <a:cs typeface="Calibri"/>
              </a:rPr>
              <a:t>m</a:t>
            </a:r>
            <a:r>
              <a:rPr sz="3600" b="1" spc="-45" dirty="0">
                <a:latin typeface="Calibri"/>
                <a:cs typeface="Calibri"/>
              </a:rPr>
              <a:t>a</a:t>
            </a:r>
            <a:r>
              <a:rPr sz="3600" b="1" dirty="0">
                <a:latin typeface="Calibri"/>
                <a:cs typeface="Calibri"/>
              </a:rPr>
              <a:t>x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437" y="5597448"/>
            <a:ext cx="42760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Нижняя</a:t>
            </a:r>
            <a:r>
              <a:rPr sz="3200" b="1" spc="-10" dirty="0">
                <a:latin typeface="Calibri"/>
                <a:cs typeface="Calibri"/>
              </a:rPr>
              <a:t> цена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игры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α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51685" y="2492895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80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C000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" y="411479"/>
            <a:ext cx="8133588" cy="886968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16379" y="1688338"/>
          <a:ext cx="4538345" cy="3560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/>
                <a:gridCol w="144144"/>
                <a:gridCol w="575944"/>
                <a:gridCol w="287655"/>
                <a:gridCol w="575944"/>
                <a:gridCol w="215900"/>
                <a:gridCol w="575945"/>
                <a:gridCol w="287654"/>
                <a:gridCol w="71754"/>
                <a:gridCol w="791845"/>
              </a:tblGrid>
              <a:tr h="6605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 algn="ctr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1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2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 algn="ctr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3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4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720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</a:tr>
              <a:tr h="720089">
                <a:tc>
                  <a:txBody>
                    <a:bodyPr/>
                    <a:lstStyle/>
                    <a:p>
                      <a:pPr marL="127000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1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4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0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</a:tr>
              <a:tr h="653630">
                <a:tc>
                  <a:txBody>
                    <a:bodyPr/>
                    <a:lstStyle/>
                    <a:p>
                      <a:pPr marL="127000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2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3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0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</a:tr>
              <a:tr h="786549">
                <a:tc>
                  <a:txBody>
                    <a:bodyPr/>
                    <a:lstStyle/>
                    <a:p>
                      <a:pPr marL="127000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3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</a:tr>
              <a:tr h="648068">
                <a:tc>
                  <a:txBody>
                    <a:bodyPr/>
                    <a:lstStyle/>
                    <a:p>
                      <a:pPr marL="127000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4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0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5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364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74370" y="3188970"/>
            <a:ext cx="12420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3430" algn="l"/>
              </a:tabLst>
            </a:pPr>
            <a:r>
              <a:rPr sz="7200" b="1" dirty="0">
                <a:latin typeface="Calibri"/>
                <a:cs typeface="Calibri"/>
              </a:rPr>
              <a:t>А	=</a:t>
            </a:r>
            <a:endParaRPr sz="7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24144" y="4581156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79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C000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8027" y="4581156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79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FFFF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95928" y="3140976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79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FFFF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1820" y="2420886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79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FFFF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72488" y="5505602"/>
          <a:ext cx="4454525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4595"/>
                <a:gridCol w="846455"/>
                <a:gridCol w="864235"/>
                <a:gridCol w="864235"/>
                <a:gridCol w="675004"/>
              </a:tblGrid>
              <a:tr h="457200">
                <a:tc>
                  <a:txBody>
                    <a:bodyPr/>
                    <a:lstStyle/>
                    <a:p>
                      <a:pPr marL="127000">
                        <a:lnSpc>
                          <a:spcPts val="3420"/>
                        </a:lnSpc>
                      </a:pPr>
                      <a:r>
                        <a:rPr sz="3600" spc="-10" dirty="0">
                          <a:latin typeface="Calibri"/>
                          <a:cs typeface="Calibri"/>
                        </a:rPr>
                        <a:t>max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342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4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2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3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2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5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ts val="342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652134" y="1700796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79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C000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" y="411479"/>
            <a:ext cx="8133588" cy="886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303" y="1345184"/>
            <a:ext cx="69259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Игрок</a:t>
            </a:r>
            <a:r>
              <a:rPr sz="3600" spc="-35" dirty="0"/>
              <a:t> </a:t>
            </a:r>
            <a:r>
              <a:rPr sz="3600" dirty="0"/>
              <a:t>2</a:t>
            </a:r>
            <a:r>
              <a:rPr sz="3600" spc="-15" dirty="0"/>
              <a:t> </a:t>
            </a:r>
            <a:r>
              <a:rPr sz="3600" spc="-30" dirty="0"/>
              <a:t>может</a:t>
            </a:r>
            <a:r>
              <a:rPr sz="3600" spc="-15" dirty="0"/>
              <a:t> </a:t>
            </a:r>
            <a:r>
              <a:rPr sz="3600" spc="-5" dirty="0"/>
              <a:t>гарантировать</a:t>
            </a:r>
            <a:r>
              <a:rPr sz="3600" spc="-30" dirty="0"/>
              <a:t> </a:t>
            </a:r>
            <a:r>
              <a:rPr sz="3600" spc="-5" dirty="0"/>
              <a:t>себе </a:t>
            </a:r>
            <a:r>
              <a:rPr sz="3600" spc="-800" dirty="0"/>
              <a:t> </a:t>
            </a:r>
            <a:r>
              <a:rPr sz="3600" spc="-5" dirty="0"/>
              <a:t>минимальный проигрыш </a:t>
            </a:r>
            <a:r>
              <a:rPr sz="3600" spc="-15" dirty="0"/>
              <a:t>среди </a:t>
            </a:r>
            <a:r>
              <a:rPr sz="3600" spc="-10" dirty="0"/>
              <a:t> максимальных </a:t>
            </a:r>
            <a:r>
              <a:rPr sz="3600" spc="-5" dirty="0"/>
              <a:t>проигрышей для </a:t>
            </a:r>
            <a:r>
              <a:rPr sz="3600" dirty="0"/>
              <a:t> </a:t>
            </a:r>
            <a:r>
              <a:rPr sz="3600" spc="-20" dirty="0"/>
              <a:t>каждой </a:t>
            </a:r>
            <a:r>
              <a:rPr sz="3600" dirty="0"/>
              <a:t>из</a:t>
            </a:r>
            <a:r>
              <a:rPr sz="3600" spc="-15" dirty="0"/>
              <a:t> </a:t>
            </a:r>
            <a:r>
              <a:rPr sz="3600" spc="-5" dirty="0"/>
              <a:t>своих</a:t>
            </a:r>
            <a:r>
              <a:rPr sz="3600" spc="-10" dirty="0"/>
              <a:t> стратегий.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0903" y="4089019"/>
            <a:ext cx="7560945" cy="1180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 marR="30480">
              <a:lnSpc>
                <a:spcPct val="99400"/>
              </a:lnSpc>
              <a:spcBef>
                <a:spcPts val="125"/>
              </a:spcBef>
              <a:tabLst>
                <a:tab pos="2315210" algn="l"/>
              </a:tabLst>
            </a:pPr>
            <a:r>
              <a:rPr sz="3600" b="1" dirty="0">
                <a:latin typeface="Calibri"/>
                <a:cs typeface="Calibri"/>
              </a:rPr>
              <a:t>Или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гарантированный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минимальный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проигрыш	</a:t>
            </a:r>
            <a:r>
              <a:rPr sz="3600" b="1" dirty="0">
                <a:latin typeface="Calibri"/>
                <a:cs typeface="Calibri"/>
              </a:rPr>
              <a:t>=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min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(max(a</a:t>
            </a:r>
            <a:r>
              <a:rPr sz="3975" b="1" spc="-7" baseline="-20964" dirty="0">
                <a:solidFill>
                  <a:srgbClr val="C00000"/>
                </a:solidFill>
                <a:latin typeface="Calibri"/>
                <a:cs typeface="Calibri"/>
              </a:rPr>
              <a:t>ij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))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=β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227" y="5460898"/>
            <a:ext cx="7285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3179" algn="l"/>
              </a:tabLst>
            </a:pPr>
            <a:r>
              <a:rPr sz="3600" b="1" dirty="0">
                <a:latin typeface="Calibri"/>
                <a:cs typeface="Calibri"/>
              </a:rPr>
              <a:t>-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это</a:t>
            </a:r>
            <a:r>
              <a:rPr sz="3600" b="1" spc="5" dirty="0"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C00000"/>
                </a:solidFill>
                <a:latin typeface="Calibri"/>
                <a:cs typeface="Calibri"/>
              </a:rPr>
              <a:t>верхняя</a:t>
            </a:r>
            <a:r>
              <a:rPr sz="36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C00000"/>
                </a:solidFill>
                <a:latin typeface="Calibri"/>
                <a:cs typeface="Calibri"/>
              </a:rPr>
              <a:t>цена	</a:t>
            </a:r>
            <a:r>
              <a:rPr sz="3600" b="1" spc="-5" dirty="0">
                <a:solidFill>
                  <a:srgbClr val="C00000"/>
                </a:solidFill>
                <a:latin typeface="Calibri"/>
                <a:cs typeface="Calibri"/>
              </a:rPr>
              <a:t>игры</a:t>
            </a:r>
            <a:r>
              <a:rPr sz="36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5" dirty="0">
                <a:solidFill>
                  <a:srgbClr val="C00000"/>
                </a:solidFill>
                <a:latin typeface="Calibri"/>
                <a:cs typeface="Calibri"/>
              </a:rPr>
              <a:t>(минимакс)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9230" y="5168646"/>
            <a:ext cx="1254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5379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j	i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2111" y="411479"/>
            <a:ext cx="2633472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34339" y="1351279"/>
            <a:ext cx="67411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Платежная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матрица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имеет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следующий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вид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7706" y="2870680"/>
            <a:ext cx="688975" cy="675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6375" spc="15" baseline="-25490" dirty="0">
                <a:latin typeface="Times New Roman"/>
                <a:cs typeface="Times New Roman"/>
              </a:rPr>
              <a:t>8</a:t>
            </a:r>
            <a:r>
              <a:rPr sz="6375" spc="-135" baseline="-25490" dirty="0">
                <a:latin typeface="Times New Roman"/>
                <a:cs typeface="Times New Roman"/>
              </a:rPr>
              <a:t> </a:t>
            </a:r>
            <a:r>
              <a:rPr sz="4250" spc="5" dirty="0">
                <a:latin typeface="Symbol"/>
                <a:cs typeface="Symbol"/>
              </a:rPr>
              <a:t></a:t>
            </a:r>
            <a:endParaRPr sz="42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2097" y="2146284"/>
            <a:ext cx="3444875" cy="246443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918210">
              <a:lnSpc>
                <a:spcPct val="100000"/>
              </a:lnSpc>
              <a:spcBef>
                <a:spcPts val="1395"/>
              </a:spcBef>
              <a:tabLst>
                <a:tab pos="1913255" algn="l"/>
                <a:tab pos="2637155" algn="l"/>
              </a:tabLst>
            </a:pPr>
            <a:r>
              <a:rPr sz="6375" spc="89" baseline="-4575" dirty="0">
                <a:latin typeface="Symbol"/>
                <a:cs typeface="Symbol"/>
              </a:rPr>
              <a:t></a:t>
            </a:r>
            <a:r>
              <a:rPr sz="4250" spc="60" dirty="0">
                <a:latin typeface="Times New Roman"/>
                <a:cs typeface="Times New Roman"/>
              </a:rPr>
              <a:t>7	</a:t>
            </a:r>
            <a:r>
              <a:rPr sz="4250" spc="10" dirty="0">
                <a:latin typeface="Times New Roman"/>
                <a:cs typeface="Times New Roman"/>
              </a:rPr>
              <a:t>9	</a:t>
            </a:r>
            <a:r>
              <a:rPr sz="4250" spc="55" dirty="0">
                <a:latin typeface="Times New Roman"/>
                <a:cs typeface="Times New Roman"/>
              </a:rPr>
              <a:t>10</a:t>
            </a:r>
            <a:r>
              <a:rPr sz="6375" spc="82" baseline="-4575" dirty="0">
                <a:latin typeface="Symbol"/>
                <a:cs typeface="Symbol"/>
              </a:rPr>
              <a:t></a:t>
            </a:r>
            <a:endParaRPr sz="6375" baseline="-4575">
              <a:latin typeface="Symbol"/>
              <a:cs typeface="Symbol"/>
            </a:endParaRPr>
          </a:p>
          <a:p>
            <a:pPr marL="1918335" marR="1242695" indent="-1868170">
              <a:lnSpc>
                <a:spcPts val="6409"/>
              </a:lnSpc>
              <a:spcBef>
                <a:spcPts val="219"/>
              </a:spcBef>
              <a:tabLst>
                <a:tab pos="1922145" algn="l"/>
              </a:tabLst>
            </a:pPr>
            <a:r>
              <a:rPr sz="4250" i="1" spc="10" dirty="0">
                <a:latin typeface="Times New Roman"/>
                <a:cs typeface="Times New Roman"/>
              </a:rPr>
              <a:t>A</a:t>
            </a:r>
            <a:r>
              <a:rPr sz="4250" i="1" spc="-225" dirty="0">
                <a:latin typeface="Times New Roman"/>
                <a:cs typeface="Times New Roman"/>
              </a:rPr>
              <a:t> </a:t>
            </a:r>
            <a:r>
              <a:rPr sz="4250" spc="10" dirty="0">
                <a:latin typeface="Symbol"/>
                <a:cs typeface="Symbol"/>
              </a:rPr>
              <a:t></a:t>
            </a:r>
            <a:r>
              <a:rPr sz="4250" spc="-30" dirty="0">
                <a:latin typeface="Times New Roman"/>
                <a:cs typeface="Times New Roman"/>
              </a:rPr>
              <a:t> </a:t>
            </a:r>
            <a:r>
              <a:rPr sz="6375" spc="270" baseline="25490" dirty="0">
                <a:latin typeface="Symbol"/>
                <a:cs typeface="Symbol"/>
              </a:rPr>
              <a:t></a:t>
            </a:r>
            <a:r>
              <a:rPr sz="4250" spc="10" dirty="0">
                <a:latin typeface="Times New Roman"/>
                <a:cs typeface="Times New Roman"/>
              </a:rPr>
              <a:t>3</a:t>
            </a:r>
            <a:r>
              <a:rPr sz="4250" dirty="0">
                <a:latin typeface="Times New Roman"/>
                <a:cs typeface="Times New Roman"/>
              </a:rPr>
              <a:t>		</a:t>
            </a:r>
            <a:r>
              <a:rPr sz="4250" spc="5" dirty="0">
                <a:latin typeface="Times New Roman"/>
                <a:cs typeface="Times New Roman"/>
              </a:rPr>
              <a:t>4  5</a:t>
            </a:r>
            <a:endParaRPr sz="4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2276" y="3389461"/>
            <a:ext cx="569595" cy="11957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ts val="4595"/>
              </a:lnSpc>
              <a:spcBef>
                <a:spcPts val="114"/>
              </a:spcBef>
            </a:pPr>
            <a:r>
              <a:rPr sz="4250" spc="5" dirty="0">
                <a:latin typeface="Symbol"/>
                <a:cs typeface="Symbol"/>
              </a:rPr>
              <a:t></a:t>
            </a:r>
            <a:endParaRPr sz="4250">
              <a:latin typeface="Symbol"/>
              <a:cs typeface="Symbol"/>
            </a:endParaRPr>
          </a:p>
          <a:p>
            <a:pPr marL="38100">
              <a:lnSpc>
                <a:spcPts val="4595"/>
              </a:lnSpc>
            </a:pPr>
            <a:r>
              <a:rPr sz="4250" spc="-505" dirty="0">
                <a:latin typeface="Symbol"/>
                <a:cs typeface="Symbol"/>
              </a:rPr>
              <a:t></a:t>
            </a:r>
            <a:r>
              <a:rPr sz="6375" spc="-757" baseline="-17647" dirty="0">
                <a:latin typeface="Symbol"/>
                <a:cs typeface="Symbol"/>
              </a:rPr>
              <a:t></a:t>
            </a:r>
            <a:r>
              <a:rPr sz="6375" spc="-757" baseline="-2614" dirty="0">
                <a:latin typeface="Times New Roman"/>
                <a:cs typeface="Times New Roman"/>
              </a:rPr>
              <a:t>7</a:t>
            </a:r>
            <a:endParaRPr sz="6375" baseline="-261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7009" y="3389461"/>
            <a:ext cx="689610" cy="11957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42595">
              <a:lnSpc>
                <a:spcPts val="4595"/>
              </a:lnSpc>
              <a:spcBef>
                <a:spcPts val="114"/>
              </a:spcBef>
            </a:pPr>
            <a:r>
              <a:rPr sz="4250" spc="5" dirty="0">
                <a:latin typeface="Symbol"/>
                <a:cs typeface="Symbol"/>
              </a:rPr>
              <a:t></a:t>
            </a:r>
            <a:endParaRPr sz="4250">
              <a:latin typeface="Symbol"/>
              <a:cs typeface="Symbol"/>
            </a:endParaRPr>
          </a:p>
          <a:p>
            <a:pPr marL="38100">
              <a:lnSpc>
                <a:spcPts val="4595"/>
              </a:lnSpc>
            </a:pPr>
            <a:r>
              <a:rPr sz="6375" spc="15" baseline="-2614" dirty="0">
                <a:latin typeface="Times New Roman"/>
                <a:cs typeface="Times New Roman"/>
              </a:rPr>
              <a:t>8</a:t>
            </a:r>
            <a:r>
              <a:rPr sz="6375" spc="-127" baseline="-2614" dirty="0">
                <a:latin typeface="Times New Roman"/>
                <a:cs typeface="Times New Roman"/>
              </a:rPr>
              <a:t> </a:t>
            </a:r>
            <a:r>
              <a:rPr sz="4250" spc="-815" dirty="0">
                <a:latin typeface="Symbol"/>
                <a:cs typeface="Symbol"/>
              </a:rPr>
              <a:t></a:t>
            </a:r>
            <a:r>
              <a:rPr sz="6375" spc="-1222" baseline="-17647" dirty="0">
                <a:latin typeface="Symbol"/>
                <a:cs typeface="Symbol"/>
              </a:rPr>
              <a:t></a:t>
            </a:r>
            <a:endParaRPr sz="6375" baseline="-17647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576" y="5237479"/>
            <a:ext cx="67278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Найти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нижнюю и</a:t>
            </a:r>
            <a:r>
              <a:rPr sz="3200" b="1" spc="-10" dirty="0">
                <a:latin typeface="Calibri"/>
                <a:cs typeface="Calibri"/>
              </a:rPr>
              <a:t> верхнюю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цену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игры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4" y="411479"/>
            <a:ext cx="7909559" cy="14996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42692" y="2870680"/>
            <a:ext cx="685800" cy="675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6375" spc="15" baseline="-25490" dirty="0">
                <a:latin typeface="Times New Roman"/>
                <a:cs typeface="Times New Roman"/>
              </a:rPr>
              <a:t>8</a:t>
            </a:r>
            <a:r>
              <a:rPr sz="6375" spc="-172" baseline="-25490" dirty="0">
                <a:latin typeface="Times New Roman"/>
                <a:cs typeface="Times New Roman"/>
              </a:rPr>
              <a:t> </a:t>
            </a:r>
            <a:r>
              <a:rPr sz="4250" spc="5" dirty="0">
                <a:latin typeface="Symbol"/>
                <a:cs typeface="Symbol"/>
              </a:rPr>
              <a:t></a:t>
            </a:r>
            <a:endParaRPr sz="4250">
              <a:latin typeface="Symbol"/>
              <a:cs typeface="Symbo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83887" y="2146284"/>
            <a:ext cx="3444875" cy="246443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918210">
              <a:lnSpc>
                <a:spcPct val="100000"/>
              </a:lnSpc>
              <a:spcBef>
                <a:spcPts val="1395"/>
              </a:spcBef>
              <a:tabLst>
                <a:tab pos="1915160" algn="l"/>
                <a:tab pos="2640330" algn="l"/>
              </a:tabLst>
            </a:pPr>
            <a:r>
              <a:rPr sz="6375" spc="89" baseline="-4575" dirty="0">
                <a:latin typeface="Symbol"/>
                <a:cs typeface="Symbol"/>
              </a:rPr>
              <a:t></a:t>
            </a:r>
            <a:r>
              <a:rPr sz="4250" spc="60" dirty="0">
                <a:latin typeface="Times New Roman"/>
                <a:cs typeface="Times New Roman"/>
              </a:rPr>
              <a:t>7	</a:t>
            </a:r>
            <a:r>
              <a:rPr sz="4250" spc="10" dirty="0">
                <a:latin typeface="Times New Roman"/>
                <a:cs typeface="Times New Roman"/>
              </a:rPr>
              <a:t>9	</a:t>
            </a:r>
            <a:r>
              <a:rPr sz="4250" spc="45" dirty="0">
                <a:latin typeface="Times New Roman"/>
                <a:cs typeface="Times New Roman"/>
              </a:rPr>
              <a:t>10</a:t>
            </a:r>
            <a:r>
              <a:rPr sz="6375" spc="67" baseline="-4575" dirty="0">
                <a:latin typeface="Symbol"/>
                <a:cs typeface="Symbol"/>
              </a:rPr>
              <a:t></a:t>
            </a:r>
            <a:endParaRPr sz="6375" baseline="-4575">
              <a:latin typeface="Symbol"/>
              <a:cs typeface="Symbol"/>
            </a:endParaRPr>
          </a:p>
          <a:p>
            <a:pPr marL="1919605" marR="1241425" indent="-1869439">
              <a:lnSpc>
                <a:spcPts val="6409"/>
              </a:lnSpc>
              <a:spcBef>
                <a:spcPts val="219"/>
              </a:spcBef>
              <a:tabLst>
                <a:tab pos="1924050" algn="l"/>
              </a:tabLst>
            </a:pPr>
            <a:r>
              <a:rPr sz="4250" i="1" spc="10" dirty="0">
                <a:latin typeface="Times New Roman"/>
                <a:cs typeface="Times New Roman"/>
              </a:rPr>
              <a:t>A</a:t>
            </a:r>
            <a:r>
              <a:rPr sz="4250" i="1" spc="-225" dirty="0">
                <a:latin typeface="Times New Roman"/>
                <a:cs typeface="Times New Roman"/>
              </a:rPr>
              <a:t> </a:t>
            </a:r>
            <a:r>
              <a:rPr sz="4250" spc="10" dirty="0">
                <a:latin typeface="Symbol"/>
                <a:cs typeface="Symbol"/>
              </a:rPr>
              <a:t></a:t>
            </a:r>
            <a:r>
              <a:rPr sz="4250" spc="-30" dirty="0">
                <a:latin typeface="Times New Roman"/>
                <a:cs typeface="Times New Roman"/>
              </a:rPr>
              <a:t> </a:t>
            </a:r>
            <a:r>
              <a:rPr sz="6375" spc="270" baseline="25490" dirty="0">
                <a:latin typeface="Symbol"/>
                <a:cs typeface="Symbol"/>
              </a:rPr>
              <a:t></a:t>
            </a:r>
            <a:r>
              <a:rPr sz="4250" spc="10" dirty="0">
                <a:latin typeface="Times New Roman"/>
                <a:cs typeface="Times New Roman"/>
              </a:rPr>
              <a:t>3</a:t>
            </a:r>
            <a:r>
              <a:rPr sz="4250" dirty="0">
                <a:latin typeface="Times New Roman"/>
                <a:cs typeface="Times New Roman"/>
              </a:rPr>
              <a:t>		</a:t>
            </a:r>
            <a:r>
              <a:rPr sz="4250" spc="5" dirty="0">
                <a:latin typeface="Times New Roman"/>
                <a:cs typeface="Times New Roman"/>
              </a:rPr>
              <a:t>4  5</a:t>
            </a:r>
            <a:endParaRPr sz="4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4066" y="3389461"/>
            <a:ext cx="569595" cy="11957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ts val="4595"/>
              </a:lnSpc>
              <a:spcBef>
                <a:spcPts val="114"/>
              </a:spcBef>
            </a:pPr>
            <a:r>
              <a:rPr sz="4250" spc="5" dirty="0">
                <a:latin typeface="Symbol"/>
                <a:cs typeface="Symbol"/>
              </a:rPr>
              <a:t></a:t>
            </a:r>
            <a:endParaRPr sz="4250">
              <a:latin typeface="Symbol"/>
              <a:cs typeface="Symbol"/>
            </a:endParaRPr>
          </a:p>
          <a:p>
            <a:pPr marL="38100">
              <a:lnSpc>
                <a:spcPts val="4595"/>
              </a:lnSpc>
            </a:pPr>
            <a:r>
              <a:rPr sz="4250" spc="-505" dirty="0">
                <a:latin typeface="Symbol"/>
                <a:cs typeface="Symbol"/>
              </a:rPr>
              <a:t></a:t>
            </a:r>
            <a:r>
              <a:rPr sz="6375" spc="-757" baseline="-17647" dirty="0">
                <a:latin typeface="Symbol"/>
                <a:cs typeface="Symbol"/>
              </a:rPr>
              <a:t></a:t>
            </a:r>
            <a:r>
              <a:rPr sz="6375" spc="-757" baseline="-2614" dirty="0">
                <a:latin typeface="Times New Roman"/>
                <a:cs typeface="Times New Roman"/>
              </a:rPr>
              <a:t>7</a:t>
            </a:r>
            <a:endParaRPr sz="6375" baseline="-2614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1995" y="3389461"/>
            <a:ext cx="686435" cy="11957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39420">
              <a:lnSpc>
                <a:spcPts val="4595"/>
              </a:lnSpc>
              <a:spcBef>
                <a:spcPts val="114"/>
              </a:spcBef>
            </a:pPr>
            <a:r>
              <a:rPr sz="4250" spc="5" dirty="0">
                <a:latin typeface="Symbol"/>
                <a:cs typeface="Symbol"/>
              </a:rPr>
              <a:t></a:t>
            </a:r>
            <a:endParaRPr sz="4250">
              <a:latin typeface="Symbol"/>
              <a:cs typeface="Symbol"/>
            </a:endParaRPr>
          </a:p>
          <a:p>
            <a:pPr marL="38100">
              <a:lnSpc>
                <a:spcPts val="4595"/>
              </a:lnSpc>
            </a:pPr>
            <a:r>
              <a:rPr sz="6375" spc="15" baseline="-2614" dirty="0">
                <a:latin typeface="Times New Roman"/>
                <a:cs typeface="Times New Roman"/>
              </a:rPr>
              <a:t>8</a:t>
            </a:r>
            <a:r>
              <a:rPr sz="6375" spc="-165" baseline="-2614" dirty="0">
                <a:latin typeface="Times New Roman"/>
                <a:cs typeface="Times New Roman"/>
              </a:rPr>
              <a:t> </a:t>
            </a:r>
            <a:r>
              <a:rPr sz="4250" spc="-815" dirty="0">
                <a:latin typeface="Symbol"/>
                <a:cs typeface="Symbol"/>
              </a:rPr>
              <a:t></a:t>
            </a:r>
            <a:r>
              <a:rPr sz="6375" spc="-1222" baseline="-17647" dirty="0">
                <a:latin typeface="Symbol"/>
                <a:cs typeface="Symbol"/>
              </a:rPr>
              <a:t></a:t>
            </a:r>
            <a:endParaRPr sz="6375" baseline="-17647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406" y="5303316"/>
            <a:ext cx="4131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α</a:t>
            </a:r>
            <a:r>
              <a:rPr sz="40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sz="40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C00000"/>
                </a:solidFill>
                <a:latin typeface="Calibri"/>
                <a:cs typeface="Calibri"/>
              </a:rPr>
              <a:t>max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(7,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3,</a:t>
            </a:r>
            <a:r>
              <a:rPr sz="40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5)</a:t>
            </a:r>
            <a:r>
              <a:rPr sz="40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7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5221" y="1852422"/>
            <a:ext cx="674370" cy="2774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579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min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5020"/>
              </a:lnSpc>
            </a:pPr>
            <a:r>
              <a:rPr sz="4400" b="1" dirty="0">
                <a:latin typeface="Calibri"/>
                <a:cs typeface="Calibri"/>
              </a:rPr>
              <a:t>7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4400" b="1" dirty="0">
                <a:latin typeface="Calibri"/>
                <a:cs typeface="Calibri"/>
              </a:rPr>
              <a:t>3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4400" b="1" dirty="0">
                <a:latin typeface="Calibri"/>
                <a:cs typeface="Calibri"/>
              </a:rPr>
              <a:t>5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5" y="411479"/>
            <a:ext cx="8371332" cy="886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9511" y="1804604"/>
            <a:ext cx="2513965" cy="675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009650" algn="l"/>
                <a:tab pos="1734820" algn="l"/>
              </a:tabLst>
            </a:pPr>
            <a:r>
              <a:rPr sz="6375" b="0" spc="165" baseline="-4575" dirty="0">
                <a:latin typeface="Symbol"/>
                <a:cs typeface="Symbol"/>
              </a:rPr>
              <a:t></a:t>
            </a:r>
            <a:r>
              <a:rPr sz="4250" b="0" spc="10" dirty="0">
                <a:latin typeface="Times New Roman"/>
                <a:cs typeface="Times New Roman"/>
              </a:rPr>
              <a:t>7</a:t>
            </a:r>
            <a:r>
              <a:rPr sz="4250" b="0" dirty="0">
                <a:latin typeface="Times New Roman"/>
                <a:cs typeface="Times New Roman"/>
              </a:rPr>
              <a:t>	</a:t>
            </a:r>
            <a:r>
              <a:rPr sz="4250" b="0" spc="10" dirty="0">
                <a:latin typeface="Times New Roman"/>
                <a:cs typeface="Times New Roman"/>
              </a:rPr>
              <a:t>9</a:t>
            </a:r>
            <a:r>
              <a:rPr sz="4250" b="0" dirty="0">
                <a:latin typeface="Times New Roman"/>
                <a:cs typeface="Times New Roman"/>
              </a:rPr>
              <a:t>	</a:t>
            </a:r>
            <a:r>
              <a:rPr sz="4250" b="0" spc="5" dirty="0">
                <a:latin typeface="Times New Roman"/>
                <a:cs typeface="Times New Roman"/>
              </a:rPr>
              <a:t>1</a:t>
            </a:r>
            <a:r>
              <a:rPr sz="4250" b="0" spc="125" dirty="0">
                <a:latin typeface="Times New Roman"/>
                <a:cs typeface="Times New Roman"/>
              </a:rPr>
              <a:t>0</a:t>
            </a:r>
            <a:r>
              <a:rPr sz="6375" b="0" spc="7" baseline="-4575" dirty="0">
                <a:latin typeface="Symbol"/>
                <a:cs typeface="Symbol"/>
              </a:rPr>
              <a:t></a:t>
            </a:r>
            <a:endParaRPr sz="6375" baseline="-4575">
              <a:latin typeface="Symbol"/>
              <a:cs typeface="Symbo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802738" y="2366617"/>
            <a:ext cx="685800" cy="675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6375" spc="15" baseline="-25490" dirty="0">
                <a:latin typeface="Times New Roman"/>
                <a:cs typeface="Times New Roman"/>
              </a:rPr>
              <a:t>8</a:t>
            </a:r>
            <a:r>
              <a:rPr sz="6375" spc="-172" baseline="-25490" dirty="0">
                <a:latin typeface="Times New Roman"/>
                <a:cs typeface="Times New Roman"/>
              </a:rPr>
              <a:t> </a:t>
            </a:r>
            <a:r>
              <a:rPr sz="4250" spc="5" dirty="0">
                <a:latin typeface="Symbol"/>
                <a:cs typeface="Symbol"/>
              </a:rPr>
              <a:t></a:t>
            </a:r>
            <a:endParaRPr sz="42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3876" y="2366617"/>
            <a:ext cx="3582035" cy="25488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68070">
              <a:lnSpc>
                <a:spcPts val="3535"/>
              </a:lnSpc>
              <a:spcBef>
                <a:spcPts val="114"/>
              </a:spcBef>
            </a:pPr>
            <a:r>
              <a:rPr sz="4250" spc="5" dirty="0">
                <a:latin typeface="Symbol"/>
                <a:cs typeface="Symbol"/>
              </a:rPr>
              <a:t></a:t>
            </a:r>
            <a:endParaRPr sz="4250">
              <a:latin typeface="Symbol"/>
              <a:cs typeface="Symbol"/>
            </a:endParaRPr>
          </a:p>
          <a:p>
            <a:pPr marR="17780" algn="r">
              <a:lnSpc>
                <a:spcPts val="3535"/>
              </a:lnSpc>
              <a:tabLst>
                <a:tab pos="1873250" algn="l"/>
                <a:tab pos="3147060" algn="l"/>
              </a:tabLst>
            </a:pPr>
            <a:r>
              <a:rPr sz="4250" i="1" spc="10" dirty="0">
                <a:latin typeface="Times New Roman"/>
                <a:cs typeface="Times New Roman"/>
              </a:rPr>
              <a:t>A</a:t>
            </a:r>
            <a:r>
              <a:rPr sz="4250" i="1" spc="-225" dirty="0">
                <a:latin typeface="Times New Roman"/>
                <a:cs typeface="Times New Roman"/>
              </a:rPr>
              <a:t> </a:t>
            </a:r>
            <a:r>
              <a:rPr sz="4250" spc="10" dirty="0">
                <a:latin typeface="Symbol"/>
                <a:cs typeface="Symbol"/>
              </a:rPr>
              <a:t></a:t>
            </a:r>
            <a:r>
              <a:rPr sz="4250" spc="-30" dirty="0">
                <a:latin typeface="Times New Roman"/>
                <a:cs typeface="Times New Roman"/>
              </a:rPr>
              <a:t> </a:t>
            </a:r>
            <a:r>
              <a:rPr sz="6375" spc="142" baseline="-27450" dirty="0">
                <a:latin typeface="Symbol"/>
                <a:cs typeface="Symbol"/>
              </a:rPr>
              <a:t></a:t>
            </a:r>
            <a:r>
              <a:rPr sz="4250" spc="95" dirty="0">
                <a:latin typeface="Times New Roman"/>
                <a:cs typeface="Times New Roman"/>
              </a:rPr>
              <a:t>3	</a:t>
            </a:r>
            <a:r>
              <a:rPr sz="4250" spc="10" dirty="0">
                <a:latin typeface="Times New Roman"/>
                <a:cs typeface="Times New Roman"/>
              </a:rPr>
              <a:t>4	</a:t>
            </a:r>
            <a:r>
              <a:rPr sz="6375" spc="7" baseline="-27450" dirty="0">
                <a:latin typeface="Symbol"/>
                <a:cs typeface="Symbol"/>
              </a:rPr>
              <a:t></a:t>
            </a:r>
            <a:endParaRPr sz="6375" baseline="-27450">
              <a:latin typeface="Symbol"/>
              <a:cs typeface="Symbol"/>
            </a:endParaRPr>
          </a:p>
          <a:p>
            <a:pPr marR="17780" algn="r">
              <a:lnSpc>
                <a:spcPct val="100000"/>
              </a:lnSpc>
              <a:spcBef>
                <a:spcPts val="1305"/>
              </a:spcBef>
              <a:tabLst>
                <a:tab pos="1001394" algn="l"/>
                <a:tab pos="1877695" algn="l"/>
              </a:tabLst>
            </a:pPr>
            <a:r>
              <a:rPr sz="6375" spc="-757" baseline="2614" dirty="0">
                <a:latin typeface="Symbol"/>
                <a:cs typeface="Symbol"/>
              </a:rPr>
              <a:t></a:t>
            </a:r>
            <a:r>
              <a:rPr sz="6375" spc="-757" baseline="-15032" dirty="0">
                <a:latin typeface="Symbol"/>
                <a:cs typeface="Symbol"/>
              </a:rPr>
              <a:t></a:t>
            </a:r>
            <a:r>
              <a:rPr sz="4250" spc="-505" dirty="0">
                <a:latin typeface="Times New Roman"/>
                <a:cs typeface="Times New Roman"/>
              </a:rPr>
              <a:t>7	</a:t>
            </a:r>
            <a:r>
              <a:rPr sz="4250" spc="10" dirty="0">
                <a:latin typeface="Times New Roman"/>
                <a:cs typeface="Times New Roman"/>
              </a:rPr>
              <a:t>5	8</a:t>
            </a:r>
            <a:r>
              <a:rPr sz="4250" spc="-130" dirty="0">
                <a:latin typeface="Times New Roman"/>
                <a:cs typeface="Times New Roman"/>
              </a:rPr>
              <a:t> </a:t>
            </a:r>
            <a:r>
              <a:rPr sz="6375" spc="-1222" baseline="2614" dirty="0">
                <a:latin typeface="Symbol"/>
                <a:cs typeface="Symbol"/>
              </a:rPr>
              <a:t></a:t>
            </a:r>
            <a:r>
              <a:rPr sz="6375" spc="-1222" baseline="-15032" dirty="0">
                <a:latin typeface="Symbol"/>
                <a:cs typeface="Symbol"/>
              </a:rPr>
              <a:t></a:t>
            </a:r>
            <a:endParaRPr sz="6375" baseline="-15032">
              <a:latin typeface="Symbol"/>
              <a:cs typeface="Symbol"/>
            </a:endParaRPr>
          </a:p>
          <a:p>
            <a:pPr marL="25400">
              <a:lnSpc>
                <a:spcPct val="100000"/>
              </a:lnSpc>
              <a:spcBef>
                <a:spcPts val="1090"/>
              </a:spcBef>
              <a:tabLst>
                <a:tab pos="1258570" algn="l"/>
                <a:tab pos="2175510" algn="l"/>
                <a:tab pos="2839720" algn="l"/>
              </a:tabLst>
            </a:pPr>
            <a:r>
              <a:rPr sz="4400" b="1" spc="-15" dirty="0">
                <a:latin typeface="Calibri"/>
                <a:cs typeface="Calibri"/>
              </a:rPr>
              <a:t>max	</a:t>
            </a:r>
            <a:r>
              <a:rPr sz="4400" b="1" dirty="0">
                <a:latin typeface="Calibri"/>
                <a:cs typeface="Calibri"/>
              </a:rPr>
              <a:t>7	9	10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4742" y="5231383"/>
            <a:ext cx="4286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β</a:t>
            </a:r>
            <a:r>
              <a:rPr sz="40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sz="40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min </a:t>
            </a:r>
            <a:r>
              <a:rPr sz="4000" b="1" dirty="0">
                <a:solidFill>
                  <a:srgbClr val="C00000"/>
                </a:solidFill>
                <a:latin typeface="Calibri"/>
                <a:cs typeface="Calibri"/>
              </a:rPr>
              <a:t>(7,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C00000"/>
                </a:solidFill>
                <a:latin typeface="Calibri"/>
                <a:cs typeface="Calibri"/>
              </a:rPr>
              <a:t>9,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10) =</a:t>
            </a:r>
            <a:r>
              <a:rPr sz="40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7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" y="411479"/>
            <a:ext cx="8252459" cy="14996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540" y="2140457"/>
            <a:ext cx="75603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C00000"/>
                </a:solidFill>
              </a:rPr>
              <a:t>Лемма.</a:t>
            </a:r>
            <a:r>
              <a:rPr sz="3200" spc="-25" dirty="0">
                <a:solidFill>
                  <a:srgbClr val="C00000"/>
                </a:solidFill>
              </a:rPr>
              <a:t> </a:t>
            </a:r>
            <a:r>
              <a:rPr sz="3200" dirty="0"/>
              <a:t>В </a:t>
            </a:r>
            <a:r>
              <a:rPr sz="3200" spc="-5" dirty="0"/>
              <a:t>матричной</a:t>
            </a:r>
            <a:r>
              <a:rPr sz="3200" dirty="0"/>
              <a:t> игре </a:t>
            </a:r>
            <a:r>
              <a:rPr sz="3200" spc="-25" dirty="0"/>
              <a:t>всегда</a:t>
            </a:r>
            <a:r>
              <a:rPr sz="3200" spc="-30" dirty="0"/>
              <a:t> </a:t>
            </a:r>
            <a:r>
              <a:rPr sz="3200" dirty="0">
                <a:solidFill>
                  <a:srgbClr val="C00000"/>
                </a:solidFill>
              </a:rPr>
              <a:t>α</a:t>
            </a:r>
            <a:r>
              <a:rPr sz="3200" spc="-5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</a:rPr>
              <a:t>≤</a:t>
            </a:r>
            <a:r>
              <a:rPr sz="3200" spc="5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</a:rPr>
              <a:t>β </a:t>
            </a:r>
            <a:r>
              <a:rPr sz="3200" dirty="0"/>
              <a:t>или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80850" y="3018212"/>
            <a:ext cx="5509260" cy="932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4655"/>
              </a:lnSpc>
              <a:spcBef>
                <a:spcPts val="95"/>
              </a:spcBef>
              <a:tabLst>
                <a:tab pos="2634615" algn="l"/>
              </a:tabLst>
            </a:pPr>
            <a:r>
              <a:rPr sz="4200" b="1" i="1" spc="140" dirty="0">
                <a:latin typeface="Times New Roman"/>
                <a:cs typeface="Times New Roman"/>
              </a:rPr>
              <a:t>maxmina</a:t>
            </a:r>
            <a:r>
              <a:rPr sz="3600" b="1" i="1" spc="209" baseline="-24305" dirty="0">
                <a:latin typeface="Times New Roman"/>
                <a:cs typeface="Times New Roman"/>
              </a:rPr>
              <a:t>ij	</a:t>
            </a:r>
            <a:r>
              <a:rPr sz="4200" spc="70" dirty="0">
                <a:latin typeface="Symbol"/>
                <a:cs typeface="Symbol"/>
              </a:rPr>
              <a:t></a:t>
            </a:r>
            <a:r>
              <a:rPr sz="4200" spc="-140" dirty="0">
                <a:latin typeface="Times New Roman"/>
                <a:cs typeface="Times New Roman"/>
              </a:rPr>
              <a:t> </a:t>
            </a:r>
            <a:r>
              <a:rPr sz="4200" b="1" i="1" spc="130" dirty="0">
                <a:latin typeface="Times New Roman"/>
                <a:cs typeface="Times New Roman"/>
              </a:rPr>
              <a:t>minmaxa</a:t>
            </a:r>
            <a:r>
              <a:rPr sz="3600" b="1" i="1" spc="195" baseline="-24305" dirty="0">
                <a:latin typeface="Times New Roman"/>
                <a:cs typeface="Times New Roman"/>
              </a:rPr>
              <a:t>ij</a:t>
            </a:r>
            <a:endParaRPr sz="3600" baseline="-24305">
              <a:latin typeface="Times New Roman"/>
              <a:cs typeface="Times New Roman"/>
            </a:endParaRPr>
          </a:p>
          <a:p>
            <a:pPr marL="87630">
              <a:lnSpc>
                <a:spcPts val="2495"/>
              </a:lnSpc>
              <a:tabLst>
                <a:tab pos="3059430" algn="l"/>
              </a:tabLst>
            </a:pPr>
            <a:r>
              <a:rPr sz="2400" b="1" spc="110" dirty="0">
                <a:latin typeface="Times New Roman"/>
                <a:cs typeface="Times New Roman"/>
              </a:rPr>
              <a:t>1</a:t>
            </a:r>
            <a:r>
              <a:rPr sz="2400" spc="110" dirty="0">
                <a:latin typeface="Symbol"/>
                <a:cs typeface="Symbol"/>
              </a:rPr>
              <a:t></a:t>
            </a:r>
            <a:r>
              <a:rPr sz="2400" b="1" i="1" spc="110" dirty="0">
                <a:latin typeface="Times New Roman"/>
                <a:cs typeface="Times New Roman"/>
              </a:rPr>
              <a:t>i</a:t>
            </a:r>
            <a:r>
              <a:rPr sz="2400" spc="110" dirty="0">
                <a:latin typeface="Symbol"/>
                <a:cs typeface="Symbol"/>
              </a:rPr>
              <a:t></a:t>
            </a:r>
            <a:r>
              <a:rPr sz="2400" b="1" i="1" spc="110" dirty="0">
                <a:latin typeface="Times New Roman"/>
                <a:cs typeface="Times New Roman"/>
              </a:rPr>
              <a:t>m</a:t>
            </a:r>
            <a:r>
              <a:rPr sz="2400" b="1" i="1" spc="3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Symbol"/>
                <a:cs typeface="Symbol"/>
              </a:rPr>
              <a:t>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b="1" i="1" spc="125" dirty="0">
                <a:latin typeface="Times New Roman"/>
                <a:cs typeface="Times New Roman"/>
              </a:rPr>
              <a:t>j</a:t>
            </a:r>
            <a:r>
              <a:rPr sz="2400" spc="125" dirty="0">
                <a:latin typeface="Symbol"/>
                <a:cs typeface="Symbol"/>
              </a:rPr>
              <a:t></a:t>
            </a:r>
            <a:r>
              <a:rPr sz="2400" b="1" i="1" spc="125" dirty="0">
                <a:latin typeface="Times New Roman"/>
                <a:cs typeface="Times New Roman"/>
              </a:rPr>
              <a:t>n	</a:t>
            </a:r>
            <a:r>
              <a:rPr sz="2400" b="1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Symbol"/>
                <a:cs typeface="Symbol"/>
              </a:rPr>
              <a:t>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b="1" i="1" spc="125" dirty="0">
                <a:latin typeface="Times New Roman"/>
                <a:cs typeface="Times New Roman"/>
              </a:rPr>
              <a:t>j</a:t>
            </a:r>
            <a:r>
              <a:rPr sz="2400" spc="125" dirty="0">
                <a:latin typeface="Symbol"/>
                <a:cs typeface="Symbol"/>
              </a:rPr>
              <a:t></a:t>
            </a:r>
            <a:r>
              <a:rPr sz="2400" b="1" i="1" spc="125" dirty="0">
                <a:latin typeface="Times New Roman"/>
                <a:cs typeface="Times New Roman"/>
              </a:rPr>
              <a:t>n</a:t>
            </a:r>
            <a:r>
              <a:rPr sz="2400" b="1" i="1" spc="245" dirty="0">
                <a:latin typeface="Times New Roman"/>
                <a:cs typeface="Times New Roman"/>
              </a:rPr>
              <a:t> </a:t>
            </a:r>
            <a:r>
              <a:rPr sz="2400" b="1" spc="110" dirty="0">
                <a:latin typeface="Times New Roman"/>
                <a:cs typeface="Times New Roman"/>
              </a:rPr>
              <a:t>1</a:t>
            </a:r>
            <a:r>
              <a:rPr sz="2400" spc="110" dirty="0">
                <a:latin typeface="Symbol"/>
                <a:cs typeface="Symbol"/>
              </a:rPr>
              <a:t></a:t>
            </a:r>
            <a:r>
              <a:rPr sz="2400" b="1" i="1" spc="110" dirty="0">
                <a:latin typeface="Times New Roman"/>
                <a:cs typeface="Times New Roman"/>
              </a:rPr>
              <a:t>i</a:t>
            </a:r>
            <a:r>
              <a:rPr sz="2400" spc="110" dirty="0">
                <a:latin typeface="Symbol"/>
                <a:cs typeface="Symbol"/>
              </a:rPr>
              <a:t></a:t>
            </a:r>
            <a:r>
              <a:rPr sz="2400" b="1" i="1" spc="110" dirty="0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9544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2.4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011" y="411480"/>
            <a:ext cx="8929116" cy="14996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2437" y="2224786"/>
            <a:ext cx="819150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/>
              <a:t>Если</a:t>
            </a:r>
            <a:r>
              <a:rPr sz="3200" spc="-15" dirty="0"/>
              <a:t> </a:t>
            </a:r>
            <a:r>
              <a:rPr sz="3200" dirty="0">
                <a:solidFill>
                  <a:srgbClr val="C00000"/>
                </a:solidFill>
              </a:rPr>
              <a:t>α = </a:t>
            </a:r>
            <a:r>
              <a:rPr sz="3200" spc="5" dirty="0">
                <a:solidFill>
                  <a:srgbClr val="C00000"/>
                </a:solidFill>
              </a:rPr>
              <a:t>β</a:t>
            </a:r>
            <a:r>
              <a:rPr sz="3200" spc="5" dirty="0"/>
              <a:t>,</a:t>
            </a:r>
            <a:r>
              <a:rPr sz="3200" spc="-5" dirty="0"/>
              <a:t> </a:t>
            </a:r>
            <a:r>
              <a:rPr sz="3200" spc="-15" dirty="0"/>
              <a:t>то</a:t>
            </a:r>
            <a:r>
              <a:rPr sz="3200" dirty="0"/>
              <a:t> </a:t>
            </a:r>
            <a:r>
              <a:rPr sz="3200" spc="-5" dirty="0"/>
              <a:t>ситуация</a:t>
            </a:r>
            <a:r>
              <a:rPr sz="3200" spc="-20" dirty="0"/>
              <a:t> </a:t>
            </a:r>
            <a:r>
              <a:rPr sz="3200" spc="-10" dirty="0"/>
              <a:t>является</a:t>
            </a:r>
            <a:r>
              <a:rPr sz="3200" spc="75" dirty="0"/>
              <a:t> </a:t>
            </a:r>
            <a:r>
              <a:rPr sz="3200" dirty="0">
                <a:solidFill>
                  <a:srgbClr val="C00000"/>
                </a:solidFill>
              </a:rPr>
              <a:t>равновесной</a:t>
            </a:r>
            <a:r>
              <a:rPr sz="3200" dirty="0"/>
              <a:t>.</a:t>
            </a:r>
            <a:endParaRPr sz="3200"/>
          </a:p>
          <a:p>
            <a:pPr marL="12700" marR="698500">
              <a:lnSpc>
                <a:spcPct val="100000"/>
              </a:lnSpc>
            </a:pPr>
            <a:r>
              <a:rPr sz="3200" dirty="0"/>
              <a:t>И </a:t>
            </a:r>
            <a:r>
              <a:rPr sz="3200" spc="-10" dirty="0"/>
              <a:t>такая </a:t>
            </a:r>
            <a:r>
              <a:rPr sz="3200" dirty="0"/>
              <a:t>игра </a:t>
            </a:r>
            <a:r>
              <a:rPr sz="3200" spc="-10" dirty="0"/>
              <a:t>называется </a:t>
            </a:r>
            <a:r>
              <a:rPr sz="3200" dirty="0">
                <a:solidFill>
                  <a:srgbClr val="C00000"/>
                </a:solidFill>
              </a:rPr>
              <a:t>игрой с </a:t>
            </a:r>
            <a:r>
              <a:rPr sz="3200" spc="-10" dirty="0">
                <a:solidFill>
                  <a:srgbClr val="C00000"/>
                </a:solidFill>
              </a:rPr>
              <a:t>седловой </a:t>
            </a:r>
            <a:r>
              <a:rPr sz="3200" spc="-710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точкой</a:t>
            </a:r>
            <a:r>
              <a:rPr sz="3200" spc="-10" dirty="0"/>
              <a:t>.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89737" y="3688207"/>
            <a:ext cx="777240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Calibri"/>
                <a:cs typeface="Calibri"/>
              </a:rPr>
              <a:t>А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пара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оптимальных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стратегий</a:t>
            </a:r>
            <a:r>
              <a:rPr sz="3200" b="1" dirty="0">
                <a:latin typeface="Calibri"/>
                <a:cs typeface="Calibri"/>
              </a:rPr>
              <a:t> (А</a:t>
            </a:r>
            <a:r>
              <a:rPr sz="3150" b="1" baseline="-21164" dirty="0">
                <a:latin typeface="Calibri"/>
                <a:cs typeface="Calibri"/>
              </a:rPr>
              <a:t>iопт</a:t>
            </a:r>
            <a:r>
              <a:rPr sz="3200" b="1" dirty="0">
                <a:latin typeface="Calibri"/>
                <a:cs typeface="Calibri"/>
              </a:rPr>
              <a:t>,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В</a:t>
            </a:r>
            <a:r>
              <a:rPr sz="3150" b="1" spc="7" baseline="-21164" dirty="0">
                <a:latin typeface="Calibri"/>
                <a:cs typeface="Calibri"/>
              </a:rPr>
              <a:t>jопт</a:t>
            </a:r>
            <a:r>
              <a:rPr sz="3200" b="1" spc="5" dirty="0">
                <a:latin typeface="Calibri"/>
                <a:cs typeface="Calibri"/>
              </a:rPr>
              <a:t>)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– </a:t>
            </a:r>
            <a:r>
              <a:rPr sz="3200" b="1" spc="-705" dirty="0"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седловой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точкой</a:t>
            </a:r>
            <a:r>
              <a:rPr sz="32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матрицы.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122670"/>
            <a:chOff x="0" y="0"/>
            <a:chExt cx="9144000" cy="6122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40" y="411479"/>
              <a:ext cx="8705088" cy="14996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7667" y="1628851"/>
              <a:ext cx="5405374" cy="44933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" y="411479"/>
            <a:ext cx="8705088" cy="14996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817" y="2022986"/>
            <a:ext cx="4078589" cy="41423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0341" rIns="0" bIns="0" rtlCol="0">
            <a:spAutoFit/>
          </a:bodyPr>
          <a:lstStyle/>
          <a:p>
            <a:pPr marL="318135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На</a:t>
            </a:r>
            <a:r>
              <a:rPr spc="-20" dirty="0"/>
              <a:t> </a:t>
            </a:r>
            <a:r>
              <a:rPr spc="-15" dirty="0"/>
              <a:t>карте</a:t>
            </a:r>
            <a:r>
              <a:rPr spc="-5" dirty="0"/>
              <a:t> высот</a:t>
            </a:r>
            <a:r>
              <a:rPr spc="-10" dirty="0"/>
              <a:t> седловая</a:t>
            </a:r>
            <a:r>
              <a:rPr spc="5" dirty="0"/>
              <a:t> </a:t>
            </a:r>
            <a:r>
              <a:rPr spc="-20" dirty="0"/>
              <a:t>точка </a:t>
            </a:r>
            <a:r>
              <a:rPr spc="-620" dirty="0"/>
              <a:t> </a:t>
            </a:r>
            <a:r>
              <a:rPr spc="-30" dirty="0"/>
              <a:t>может</a:t>
            </a:r>
            <a:r>
              <a:rPr spc="5" dirty="0"/>
              <a:t> </a:t>
            </a:r>
            <a:r>
              <a:rPr spc="-10" dirty="0"/>
              <a:t>быть </a:t>
            </a:r>
            <a:r>
              <a:rPr spc="-5" dirty="0"/>
              <a:t>в </a:t>
            </a:r>
            <a:r>
              <a:rPr spc="-15" dirty="0"/>
              <a:t>общем</a:t>
            </a:r>
            <a:r>
              <a:rPr spc="30" dirty="0"/>
              <a:t> </a:t>
            </a:r>
            <a:r>
              <a:rPr spc="-5" dirty="0"/>
              <a:t>случае</a:t>
            </a:r>
          </a:p>
          <a:p>
            <a:pPr marL="3181350" marR="1098550">
              <a:lnSpc>
                <a:spcPct val="100000"/>
              </a:lnSpc>
            </a:pPr>
            <a:r>
              <a:rPr spc="-15" dirty="0"/>
              <a:t>обнаружена</a:t>
            </a:r>
            <a:r>
              <a:rPr spc="-10" dirty="0"/>
              <a:t> </a:t>
            </a:r>
            <a:r>
              <a:rPr spc="-5" dirty="0"/>
              <a:t>в</a:t>
            </a:r>
            <a:r>
              <a:rPr dirty="0"/>
              <a:t> </a:t>
            </a:r>
            <a:r>
              <a:rPr spc="-10" dirty="0"/>
              <a:t>месте </a:t>
            </a:r>
            <a:r>
              <a:rPr spc="-5" dirty="0"/>
              <a:t> </a:t>
            </a:r>
            <a:r>
              <a:rPr spc="-10" dirty="0"/>
              <a:t>пересечения</a:t>
            </a:r>
            <a:r>
              <a:rPr spc="-5" dirty="0"/>
              <a:t> </a:t>
            </a:r>
            <a:r>
              <a:rPr spc="-10" dirty="0"/>
              <a:t>изолиний.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0048" y="411479"/>
            <a:ext cx="3653028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90473" y="1564386"/>
            <a:ext cx="7682865" cy="3034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4205" lvl="1" indent="-61214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624840" algn="l"/>
              </a:tabLst>
            </a:pPr>
            <a:r>
              <a:rPr sz="3200" b="1" spc="-15" dirty="0">
                <a:latin typeface="Calibri"/>
                <a:cs typeface="Calibri"/>
              </a:rPr>
              <a:t>Определение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антагонистической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игры</a:t>
            </a:r>
            <a:endParaRPr sz="3200">
              <a:latin typeface="Calibri"/>
              <a:cs typeface="Calibri"/>
            </a:endParaRPr>
          </a:p>
          <a:p>
            <a:pPr marL="624205" lvl="1" indent="-612140">
              <a:lnSpc>
                <a:spcPct val="100000"/>
              </a:lnSpc>
              <a:buAutoNum type="arabicPeriod"/>
              <a:tabLst>
                <a:tab pos="624840" algn="l"/>
              </a:tabLst>
            </a:pPr>
            <a:r>
              <a:rPr sz="3200" b="1" dirty="0">
                <a:latin typeface="Calibri"/>
                <a:cs typeface="Calibri"/>
              </a:rPr>
              <a:t>Понятие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матричной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игры</a:t>
            </a:r>
            <a:endParaRPr sz="3200">
              <a:latin typeface="Calibri"/>
              <a:cs typeface="Calibri"/>
            </a:endParaRPr>
          </a:p>
          <a:p>
            <a:pPr marL="12700" marR="1299845" lvl="1">
              <a:lnSpc>
                <a:spcPct val="100000"/>
              </a:lnSpc>
              <a:buAutoNum type="arabicPeriod"/>
              <a:tabLst>
                <a:tab pos="624205" algn="l"/>
              </a:tabLst>
            </a:pPr>
            <a:r>
              <a:rPr sz="3200" b="1" dirty="0">
                <a:latin typeface="Calibri"/>
                <a:cs typeface="Calibri"/>
              </a:rPr>
              <a:t>Выбор оптимальной </a:t>
            </a:r>
            <a:r>
              <a:rPr sz="3200" b="1" spc="-5" dirty="0">
                <a:latin typeface="Calibri"/>
                <a:cs typeface="Calibri"/>
              </a:rPr>
              <a:t>стратегии </a:t>
            </a:r>
            <a:r>
              <a:rPr sz="3200" b="1" dirty="0">
                <a:latin typeface="Calibri"/>
                <a:cs typeface="Calibri"/>
              </a:rPr>
              <a:t>в </a:t>
            </a:r>
            <a:r>
              <a:rPr sz="3200" b="1" spc="-7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матричной </a:t>
            </a:r>
            <a:r>
              <a:rPr sz="3200" b="1" dirty="0">
                <a:latin typeface="Calibri"/>
                <a:cs typeface="Calibri"/>
              </a:rPr>
              <a:t>игре</a:t>
            </a:r>
            <a:endParaRPr sz="3200">
              <a:latin typeface="Calibri"/>
              <a:cs typeface="Calibri"/>
            </a:endParaRPr>
          </a:p>
          <a:p>
            <a:pPr marL="624205" lvl="1" indent="-612140">
              <a:lnSpc>
                <a:spcPct val="100000"/>
              </a:lnSpc>
              <a:buAutoNum type="arabicPeriod"/>
              <a:tabLst>
                <a:tab pos="624840" algn="l"/>
              </a:tabLst>
            </a:pPr>
            <a:r>
              <a:rPr sz="3200" b="1" spc="-5" dirty="0">
                <a:latin typeface="Calibri"/>
                <a:cs typeface="Calibri"/>
              </a:rPr>
              <a:t>Ситуация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равновесия в</a:t>
            </a:r>
            <a:r>
              <a:rPr sz="3200" b="1" spc="-5" dirty="0">
                <a:latin typeface="Calibri"/>
                <a:cs typeface="Calibri"/>
              </a:rPr>
              <a:t> матричной</a:t>
            </a:r>
            <a:r>
              <a:rPr sz="3200" b="1" dirty="0">
                <a:latin typeface="Calibri"/>
                <a:cs typeface="Calibri"/>
              </a:rPr>
              <a:t> игре</a:t>
            </a:r>
            <a:endParaRPr sz="3200">
              <a:latin typeface="Calibri"/>
              <a:cs typeface="Calibri"/>
            </a:endParaRPr>
          </a:p>
          <a:p>
            <a:pPr marL="623570" lvl="1" indent="-611505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624205" algn="l"/>
              </a:tabLst>
            </a:pPr>
            <a:r>
              <a:rPr sz="3200" b="1" spc="-10" dirty="0">
                <a:latin typeface="Calibri"/>
                <a:cs typeface="Calibri"/>
              </a:rPr>
              <a:t>Решение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игры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смешанных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стратегиях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4732" y="411479"/>
            <a:ext cx="6423660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4370" y="1564386"/>
            <a:ext cx="7287895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Седловой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точкой</a:t>
            </a:r>
            <a:r>
              <a:rPr sz="3200" b="1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(седловым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элементом) </a:t>
            </a:r>
            <a:r>
              <a:rPr sz="3200" b="1" spc="-70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матрицы называют </a:t>
            </a:r>
            <a:r>
              <a:rPr sz="3200" b="1" spc="-15" dirty="0">
                <a:latin typeface="Calibri"/>
                <a:cs typeface="Calibri"/>
              </a:rPr>
              <a:t>элемент </a:t>
            </a:r>
            <a:r>
              <a:rPr sz="3200" b="1" spc="-5" dirty="0">
                <a:latin typeface="Calibri"/>
                <a:cs typeface="Calibri"/>
              </a:rPr>
              <a:t>матрицы, 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который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одновременно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является </a:t>
            </a:r>
            <a:r>
              <a:rPr sz="3200" b="1" spc="-5" dirty="0">
                <a:latin typeface="Calibri"/>
                <a:cs typeface="Calibri"/>
              </a:rPr>
              <a:t> минимальным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элементом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</a:t>
            </a:r>
            <a:endParaRPr sz="3200">
              <a:latin typeface="Calibri"/>
              <a:cs typeface="Calibri"/>
            </a:endParaRPr>
          </a:p>
          <a:p>
            <a:pPr marL="12700" marR="806450">
              <a:lnSpc>
                <a:spcPct val="100000"/>
              </a:lnSpc>
            </a:pPr>
            <a:r>
              <a:rPr sz="3200" b="1" spc="-10" dirty="0">
                <a:latin typeface="Calibri"/>
                <a:cs typeface="Calibri"/>
              </a:rPr>
              <a:t>соответствующей строке </a:t>
            </a:r>
            <a:r>
              <a:rPr sz="3200" b="1" spc="-5" dirty="0">
                <a:latin typeface="Calibri"/>
                <a:cs typeface="Calibri"/>
              </a:rPr>
              <a:t>матрицы </a:t>
            </a:r>
            <a:r>
              <a:rPr sz="3200" b="1" dirty="0">
                <a:latin typeface="Calibri"/>
                <a:cs typeface="Calibri"/>
              </a:rPr>
              <a:t>и 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максимальным </a:t>
            </a:r>
            <a:r>
              <a:rPr sz="3200" b="1" spc="-15" dirty="0">
                <a:latin typeface="Calibri"/>
                <a:cs typeface="Calibri"/>
              </a:rPr>
              <a:t>элементом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 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соответствующем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столбце </a:t>
            </a:r>
            <a:r>
              <a:rPr sz="3200" b="1" spc="-5" dirty="0">
                <a:latin typeface="Calibri"/>
                <a:cs typeface="Calibri"/>
              </a:rPr>
              <a:t>матрицы.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4932" y="251459"/>
            <a:ext cx="3255264" cy="9738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1484807"/>
            <a:ext cx="4680585" cy="76962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4400" b="0" dirty="0">
                <a:latin typeface="Calibri"/>
                <a:cs typeface="Calibri"/>
              </a:rPr>
              <a:t>а</a:t>
            </a:r>
            <a:r>
              <a:rPr sz="4350" b="0" baseline="-21072" dirty="0">
                <a:latin typeface="Calibri"/>
                <a:cs typeface="Calibri"/>
              </a:rPr>
              <a:t>ij</a:t>
            </a:r>
            <a:r>
              <a:rPr sz="4350" b="0" spc="-22" baseline="-21072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=</a:t>
            </a:r>
            <a:r>
              <a:rPr sz="4400" b="0" spc="-5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α</a:t>
            </a:r>
            <a:r>
              <a:rPr sz="4400" b="0" spc="-15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=</a:t>
            </a:r>
            <a:r>
              <a:rPr sz="4400" b="0" spc="-1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β</a:t>
            </a:r>
            <a:r>
              <a:rPr sz="4400" b="0" spc="-15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= </a:t>
            </a:r>
            <a:r>
              <a:rPr sz="4400" spc="-5" dirty="0"/>
              <a:t>ν</a:t>
            </a:r>
            <a:r>
              <a:rPr sz="4400" b="0" spc="-5" dirty="0">
                <a:latin typeface="Calibri"/>
                <a:cs typeface="Calibri"/>
              </a:rPr>
              <a:t>,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23107" y="4492752"/>
            <a:ext cx="1649095" cy="562610"/>
            <a:chOff x="3723107" y="4492752"/>
            <a:chExt cx="1649095" cy="5626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3107" y="4492752"/>
              <a:ext cx="1649013" cy="5623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79900" y="4509135"/>
              <a:ext cx="1531620" cy="487680"/>
            </a:xfrm>
            <a:custGeom>
              <a:avLst/>
              <a:gdLst/>
              <a:ahLst/>
              <a:cxnLst/>
              <a:rect l="l" t="t" r="r" b="b"/>
              <a:pathLst>
                <a:path w="1531620" h="487679">
                  <a:moveTo>
                    <a:pt x="1148714" y="0"/>
                  </a:moveTo>
                  <a:lnTo>
                    <a:pt x="382904" y="0"/>
                  </a:lnTo>
                  <a:lnTo>
                    <a:pt x="382904" y="243585"/>
                  </a:lnTo>
                  <a:lnTo>
                    <a:pt x="0" y="243585"/>
                  </a:lnTo>
                  <a:lnTo>
                    <a:pt x="765810" y="487171"/>
                  </a:lnTo>
                  <a:lnTo>
                    <a:pt x="1531620" y="243585"/>
                  </a:lnTo>
                  <a:lnTo>
                    <a:pt x="1148714" y="243585"/>
                  </a:lnTo>
                  <a:lnTo>
                    <a:pt x="114871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79900" y="4509135"/>
              <a:ext cx="1531620" cy="487680"/>
            </a:xfrm>
            <a:custGeom>
              <a:avLst/>
              <a:gdLst/>
              <a:ahLst/>
              <a:cxnLst/>
              <a:rect l="l" t="t" r="r" b="b"/>
              <a:pathLst>
                <a:path w="1531620" h="487679">
                  <a:moveTo>
                    <a:pt x="0" y="243585"/>
                  </a:moveTo>
                  <a:lnTo>
                    <a:pt x="382904" y="243585"/>
                  </a:lnTo>
                  <a:lnTo>
                    <a:pt x="382904" y="0"/>
                  </a:lnTo>
                  <a:lnTo>
                    <a:pt x="1148714" y="0"/>
                  </a:lnTo>
                  <a:lnTo>
                    <a:pt x="1148714" y="243585"/>
                  </a:lnTo>
                  <a:lnTo>
                    <a:pt x="1531620" y="243585"/>
                  </a:lnTo>
                  <a:lnTo>
                    <a:pt x="765810" y="487171"/>
                  </a:lnTo>
                  <a:lnTo>
                    <a:pt x="0" y="243585"/>
                  </a:lnTo>
                  <a:close/>
                </a:path>
              </a:pathLst>
            </a:custGeom>
            <a:ln w="12700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90473" y="2788666"/>
            <a:ext cx="7552690" cy="2876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60" dirty="0">
                <a:latin typeface="Calibri"/>
                <a:cs typeface="Calibri"/>
              </a:rPr>
              <a:t>где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ν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называется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ценой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игры и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является 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одновременно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минимальным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</a:t>
            </a:r>
            <a:r>
              <a:rPr sz="3200" b="1" spc="4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i-й</a:t>
            </a:r>
            <a:r>
              <a:rPr sz="3200" b="1" spc="-10" dirty="0">
                <a:latin typeface="Calibri"/>
                <a:cs typeface="Calibri"/>
              </a:rPr>
              <a:t> строке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максимальной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</a:t>
            </a:r>
            <a:r>
              <a:rPr sz="3200" b="1" spc="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j-м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столбце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>
              <a:latin typeface="Calibri"/>
              <a:cs typeface="Calibri"/>
            </a:endParaRPr>
          </a:p>
          <a:p>
            <a:pPr marL="566420" algn="ctr">
              <a:lnSpc>
                <a:spcPct val="100000"/>
              </a:lnSpc>
              <a:spcBef>
                <a:spcPts val="2690"/>
              </a:spcBef>
            </a:pPr>
            <a:r>
              <a:rPr sz="3600" b="1" i="1" dirty="0">
                <a:solidFill>
                  <a:srgbClr val="C00000"/>
                </a:solidFill>
                <a:latin typeface="Calibri"/>
                <a:cs typeface="Calibri"/>
              </a:rPr>
              <a:t>ν</a:t>
            </a:r>
            <a:r>
              <a:rPr sz="3600" b="1" i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i="1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3600" b="1" i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решение</a:t>
            </a:r>
            <a:r>
              <a:rPr sz="3600" b="1" spc="-4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матричной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игры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9795" y="123443"/>
            <a:ext cx="3113532" cy="8869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26957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09442" y="1945639"/>
          <a:ext cx="3331845" cy="2821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6110"/>
                <a:gridCol w="626110"/>
                <a:gridCol w="620394"/>
                <a:gridCol w="787400"/>
                <a:gridCol w="651510"/>
              </a:tblGrid>
              <a:tr h="4679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R="18415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800" b="1" dirty="0">
                          <a:latin typeface="Times New Roman"/>
                          <a:cs typeface="Times New Roman"/>
                        </a:rPr>
                        <a:t>α</a:t>
                      </a:r>
                      <a:r>
                        <a:rPr sz="2775" b="1" baseline="-21021" dirty="0">
                          <a:latin typeface="Times New Roman"/>
                          <a:cs typeface="Times New Roman"/>
                        </a:rPr>
                        <a:t>i</a:t>
                      </a:r>
                      <a:endParaRPr sz="2775" baseline="-21021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681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BC9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800" spc="-5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36116">
                <a:tc>
                  <a:txBody>
                    <a:bodyPr/>
                    <a:lstStyle/>
                    <a:p>
                      <a:pPr algn="ctr">
                        <a:lnSpc>
                          <a:spcPts val="3265"/>
                        </a:lnSpc>
                      </a:pPr>
                      <a:r>
                        <a:rPr sz="2800" b="1" spc="-10" dirty="0">
                          <a:latin typeface="Times New Roman"/>
                          <a:cs typeface="Times New Roman"/>
                        </a:rPr>
                        <a:t>А=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425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4257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425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800" b="1" dirty="0">
                          <a:latin typeface="Times New Roman"/>
                          <a:cs typeface="Times New Roman"/>
                        </a:rPr>
                        <a:t>3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2425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679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8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8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67994">
                <a:tc>
                  <a:txBody>
                    <a:bodyPr/>
                    <a:lstStyle/>
                    <a:p>
                      <a:pPr marL="635" algn="ctr">
                        <a:lnSpc>
                          <a:spcPts val="3265"/>
                        </a:lnSpc>
                      </a:pPr>
                      <a:r>
                        <a:rPr sz="2800" b="1" dirty="0">
                          <a:latin typeface="Times New Roman"/>
                          <a:cs typeface="Times New Roman"/>
                        </a:rPr>
                        <a:t>β</a:t>
                      </a:r>
                      <a:r>
                        <a:rPr sz="2775" b="1" baseline="-21021" dirty="0">
                          <a:latin typeface="Times New Roman"/>
                          <a:cs typeface="Times New Roman"/>
                        </a:rPr>
                        <a:t>j</a:t>
                      </a:r>
                      <a:endParaRPr sz="2775" baseline="-21021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7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80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800" b="1" dirty="0">
                          <a:latin typeface="Times New Roman"/>
                          <a:cs typeface="Times New Roman"/>
                        </a:rPr>
                        <a:t>10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889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34492" y="1484503"/>
            <a:ext cx="4624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В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примере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получаем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α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=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β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=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7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292" y="6090005"/>
            <a:ext cx="4708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Ответ:</a:t>
            </a:r>
            <a:r>
              <a:rPr sz="3600" b="1" spc="-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3600" b="1" i="1" spc="-10" dirty="0">
                <a:latin typeface="Calibri"/>
                <a:cs typeface="Calibri"/>
              </a:rPr>
              <a:t>цена</a:t>
            </a:r>
            <a:r>
              <a:rPr sz="3600" b="1" i="1" spc="-20" dirty="0">
                <a:latin typeface="Calibri"/>
                <a:cs typeface="Calibri"/>
              </a:rPr>
              <a:t> </a:t>
            </a:r>
            <a:r>
              <a:rPr sz="3600" b="1" i="1" spc="-5" dirty="0">
                <a:latin typeface="Calibri"/>
                <a:cs typeface="Calibri"/>
              </a:rPr>
              <a:t>игры</a:t>
            </a:r>
            <a:r>
              <a:rPr sz="3600" b="1" i="1" spc="-20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(v)</a:t>
            </a:r>
            <a:r>
              <a:rPr sz="3600" b="1" i="1" spc="-5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=</a:t>
            </a:r>
            <a:r>
              <a:rPr sz="3600" b="1" i="1" spc="-20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7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482" y="5215839"/>
            <a:ext cx="8283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latin typeface="Calibri"/>
                <a:cs typeface="Calibri"/>
              </a:rPr>
              <a:t>Cедловая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точка</a:t>
            </a:r>
            <a:r>
              <a:rPr sz="2800" b="1" spc="-5" dirty="0">
                <a:latin typeface="Calibri"/>
                <a:cs typeface="Calibri"/>
              </a:rPr>
              <a:t> матрицы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соответствует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элементу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а</a:t>
            </a:r>
            <a:r>
              <a:rPr sz="2775" b="1" i="1" baseline="-25525" dirty="0">
                <a:latin typeface="Calibri"/>
                <a:cs typeface="Calibri"/>
              </a:rPr>
              <a:t>11</a:t>
            </a:r>
            <a:r>
              <a:rPr sz="2800" b="1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8044" y="594360"/>
            <a:ext cx="3717035" cy="10561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303" y="1895266"/>
            <a:ext cx="7430134" cy="126746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4760"/>
              </a:lnSpc>
              <a:spcBef>
                <a:spcPts val="455"/>
              </a:spcBef>
            </a:pPr>
            <a:r>
              <a:rPr sz="4000" spc="-5" dirty="0">
                <a:solidFill>
                  <a:srgbClr val="C00000"/>
                </a:solidFill>
              </a:rPr>
              <a:t>1)</a:t>
            </a:r>
            <a:r>
              <a:rPr sz="4000" spc="-15" dirty="0">
                <a:solidFill>
                  <a:srgbClr val="C00000"/>
                </a:solidFill>
              </a:rPr>
              <a:t> </a:t>
            </a:r>
            <a:r>
              <a:rPr sz="4000" spc="-100" dirty="0"/>
              <a:t>Е</a:t>
            </a:r>
            <a:r>
              <a:rPr sz="4000" spc="-10" dirty="0"/>
              <a:t>сл</a:t>
            </a:r>
            <a:r>
              <a:rPr sz="4000" spc="-5" dirty="0"/>
              <a:t>и</a:t>
            </a:r>
            <a:r>
              <a:rPr sz="4000" spc="10" dirty="0"/>
              <a:t> </a:t>
            </a:r>
            <a:r>
              <a:rPr sz="4200" b="0" spc="-105" dirty="0">
                <a:solidFill>
                  <a:srgbClr val="C00000"/>
                </a:solidFill>
                <a:latin typeface="Symbol"/>
                <a:cs typeface="Symbol"/>
              </a:rPr>
              <a:t></a:t>
            </a:r>
            <a:r>
              <a:rPr sz="4200" b="0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200" b="0" spc="-114" dirty="0">
                <a:solidFill>
                  <a:srgbClr val="C00000"/>
                </a:solidFill>
                <a:latin typeface="Symbol"/>
                <a:cs typeface="Symbol"/>
              </a:rPr>
              <a:t></a:t>
            </a:r>
            <a:r>
              <a:rPr sz="4200" b="0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i="1" spc="-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4000" spc="-5" dirty="0"/>
              <a:t>,</a:t>
            </a:r>
            <a:r>
              <a:rPr sz="4000" dirty="0"/>
              <a:t> </a:t>
            </a:r>
            <a:r>
              <a:rPr sz="4000" spc="-45" dirty="0"/>
              <a:t>т</a:t>
            </a:r>
            <a:r>
              <a:rPr sz="4000" spc="-5" dirty="0"/>
              <a:t>о</a:t>
            </a:r>
            <a:r>
              <a:rPr sz="4000" dirty="0"/>
              <a:t> </a:t>
            </a:r>
            <a:r>
              <a:rPr sz="4000" spc="-5" dirty="0"/>
              <a:t>игра</a:t>
            </a:r>
            <a:r>
              <a:rPr sz="4000" dirty="0"/>
              <a:t> </a:t>
            </a:r>
            <a:r>
              <a:rPr sz="4000" spc="-5" dirty="0"/>
              <a:t>вы</a:t>
            </a:r>
            <a:r>
              <a:rPr sz="4000" spc="-50" dirty="0"/>
              <a:t>г</a:t>
            </a:r>
            <a:r>
              <a:rPr sz="4000" spc="-105" dirty="0"/>
              <a:t>о</a:t>
            </a:r>
            <a:r>
              <a:rPr sz="4000" spc="-10" dirty="0"/>
              <a:t>дн</a:t>
            </a:r>
            <a:r>
              <a:rPr sz="4000" spc="-5" dirty="0"/>
              <a:t>а </a:t>
            </a:r>
            <a:r>
              <a:rPr sz="4000" spc="-10" dirty="0"/>
              <a:t>для  </a:t>
            </a:r>
            <a:r>
              <a:rPr sz="4000" spc="-15" dirty="0"/>
              <a:t>игрока</a:t>
            </a:r>
            <a:r>
              <a:rPr sz="4000" spc="-25" dirty="0"/>
              <a:t> </a:t>
            </a:r>
            <a:r>
              <a:rPr sz="4000" spc="5" dirty="0"/>
              <a:t>А.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46303" y="3114787"/>
            <a:ext cx="7916545" cy="24872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41020" indent="-528955">
              <a:lnSpc>
                <a:spcPts val="4920"/>
              </a:lnSpc>
              <a:spcBef>
                <a:spcPts val="110"/>
              </a:spcBef>
              <a:buClr>
                <a:srgbClr val="C00000"/>
              </a:buClr>
              <a:buAutoNum type="arabicParenR" startAt="2"/>
              <a:tabLst>
                <a:tab pos="541655" algn="l"/>
              </a:tabLst>
            </a:pPr>
            <a:r>
              <a:rPr sz="4000" b="1" spc="-100" dirty="0">
                <a:latin typeface="Calibri"/>
                <a:cs typeface="Calibri"/>
              </a:rPr>
              <a:t>Е</a:t>
            </a:r>
            <a:r>
              <a:rPr sz="4000" b="1" spc="-10" dirty="0">
                <a:latin typeface="Calibri"/>
                <a:cs typeface="Calibri"/>
              </a:rPr>
              <a:t>сл</a:t>
            </a:r>
            <a:r>
              <a:rPr sz="4000" b="1" spc="-5" dirty="0">
                <a:latin typeface="Calibri"/>
                <a:cs typeface="Calibri"/>
              </a:rPr>
              <a:t>и</a:t>
            </a:r>
            <a:r>
              <a:rPr sz="4000" b="1" spc="20" dirty="0">
                <a:latin typeface="Calibri"/>
                <a:cs typeface="Calibri"/>
              </a:rPr>
              <a:t> </a:t>
            </a:r>
            <a:r>
              <a:rPr sz="4200" spc="-110" dirty="0">
                <a:solidFill>
                  <a:srgbClr val="C00000"/>
                </a:solidFill>
                <a:latin typeface="Symbol"/>
                <a:cs typeface="Symbol"/>
              </a:rPr>
              <a:t></a:t>
            </a:r>
            <a:r>
              <a:rPr sz="4200" spc="-1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200" spc="-114" dirty="0">
                <a:solidFill>
                  <a:srgbClr val="C00000"/>
                </a:solidFill>
                <a:latin typeface="Symbol"/>
                <a:cs typeface="Symbol"/>
              </a:rPr>
              <a:t></a:t>
            </a:r>
            <a:r>
              <a:rPr sz="4200" spc="-1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i="1" spc="-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4000" b="1" i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- </a:t>
            </a:r>
            <a:r>
              <a:rPr sz="4000" b="1" spc="-10" dirty="0">
                <a:latin typeface="Calibri"/>
                <a:cs typeface="Calibri"/>
              </a:rPr>
              <a:t>дл</a:t>
            </a:r>
            <a:r>
              <a:rPr sz="4000" b="1" spc="-5" dirty="0">
                <a:latin typeface="Calibri"/>
                <a:cs typeface="Calibri"/>
              </a:rPr>
              <a:t>я</a:t>
            </a:r>
            <a:r>
              <a:rPr sz="4000" b="1" spc="-15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игро</a:t>
            </a:r>
            <a:r>
              <a:rPr sz="4000" b="1" spc="-60" dirty="0">
                <a:latin typeface="Calibri"/>
                <a:cs typeface="Calibri"/>
              </a:rPr>
              <a:t>к</a:t>
            </a:r>
            <a:r>
              <a:rPr sz="4000" b="1" spc="-5" dirty="0">
                <a:latin typeface="Calibri"/>
                <a:cs typeface="Calibri"/>
              </a:rPr>
              <a:t>а В.</a:t>
            </a:r>
            <a:endParaRPr sz="4000">
              <a:latin typeface="Calibri"/>
              <a:cs typeface="Calibri"/>
            </a:endParaRPr>
          </a:p>
          <a:p>
            <a:pPr marL="12700" marR="5080">
              <a:lnSpc>
                <a:spcPts val="4760"/>
              </a:lnSpc>
              <a:spcBef>
                <a:spcPts val="275"/>
              </a:spcBef>
              <a:buClr>
                <a:srgbClr val="C00000"/>
              </a:buClr>
              <a:buAutoNum type="arabicParenR" startAt="2"/>
              <a:tabLst>
                <a:tab pos="541655" algn="l"/>
              </a:tabLst>
            </a:pPr>
            <a:r>
              <a:rPr sz="4000" b="1" spc="-30" dirty="0">
                <a:latin typeface="Calibri"/>
                <a:cs typeface="Calibri"/>
              </a:rPr>
              <a:t>Если</a:t>
            </a:r>
            <a:r>
              <a:rPr sz="4000" b="1" spc="15" dirty="0">
                <a:latin typeface="Calibri"/>
                <a:cs typeface="Calibri"/>
              </a:rPr>
              <a:t> </a:t>
            </a:r>
            <a:r>
              <a:rPr sz="4200" spc="-110" dirty="0">
                <a:solidFill>
                  <a:srgbClr val="C00000"/>
                </a:solidFill>
                <a:latin typeface="Symbol"/>
                <a:cs typeface="Symbol"/>
              </a:rPr>
              <a:t></a:t>
            </a:r>
            <a:r>
              <a:rPr sz="4200" spc="-1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i="1" spc="-5" dirty="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sz="4000" b="1" i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i="1" spc="-5" dirty="0">
                <a:solidFill>
                  <a:srgbClr val="C00000"/>
                </a:solidFill>
                <a:latin typeface="Calibri"/>
                <a:cs typeface="Calibri"/>
              </a:rPr>
              <a:t>0 </a:t>
            </a:r>
            <a:r>
              <a:rPr sz="4000" b="1" spc="-5" dirty="0">
                <a:latin typeface="Calibri"/>
                <a:cs typeface="Calibri"/>
              </a:rPr>
              <a:t>игра</a:t>
            </a:r>
            <a:r>
              <a:rPr sz="4000" b="1" spc="-15" dirty="0">
                <a:latin typeface="Calibri"/>
                <a:cs typeface="Calibri"/>
              </a:rPr>
              <a:t> справедлива,</a:t>
            </a:r>
            <a:r>
              <a:rPr sz="4000" b="1" spc="35" dirty="0">
                <a:latin typeface="Calibri"/>
                <a:cs typeface="Calibri"/>
              </a:rPr>
              <a:t> </a:t>
            </a:r>
            <a:r>
              <a:rPr sz="4000" b="1" i="1" spc="-5" dirty="0">
                <a:latin typeface="Calibri"/>
                <a:cs typeface="Calibri"/>
              </a:rPr>
              <a:t>т.е. </a:t>
            </a:r>
            <a:r>
              <a:rPr sz="4000" b="1" i="1" spc="-890" dirty="0">
                <a:latin typeface="Calibri"/>
                <a:cs typeface="Calibri"/>
              </a:rPr>
              <a:t> </a:t>
            </a:r>
            <a:r>
              <a:rPr sz="4000" b="1" i="1" spc="-10" dirty="0">
                <a:latin typeface="Calibri"/>
                <a:cs typeface="Calibri"/>
              </a:rPr>
              <a:t>является</a:t>
            </a:r>
            <a:r>
              <a:rPr sz="4000" b="1" i="1" spc="-40" dirty="0">
                <a:latin typeface="Calibri"/>
                <a:cs typeface="Calibri"/>
              </a:rPr>
              <a:t> </a:t>
            </a:r>
            <a:r>
              <a:rPr sz="4000" b="1" i="1" spc="-15" dirty="0">
                <a:latin typeface="Calibri"/>
                <a:cs typeface="Calibri"/>
              </a:rPr>
              <a:t>одинаково </a:t>
            </a:r>
            <a:r>
              <a:rPr sz="4000" b="1" i="1" spc="-5" dirty="0">
                <a:latin typeface="Calibri"/>
                <a:cs typeface="Calibri"/>
              </a:rPr>
              <a:t>выгодной</a:t>
            </a:r>
            <a:r>
              <a:rPr sz="4000" b="1" i="1" spc="15" dirty="0">
                <a:latin typeface="Calibri"/>
                <a:cs typeface="Calibri"/>
              </a:rPr>
              <a:t> </a:t>
            </a:r>
            <a:r>
              <a:rPr sz="4000" b="1" i="1" spc="-10" dirty="0">
                <a:latin typeface="Calibri"/>
                <a:cs typeface="Calibri"/>
              </a:rPr>
              <a:t>для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ts val="4655"/>
              </a:lnSpc>
            </a:pPr>
            <a:r>
              <a:rPr sz="4000" b="1" i="1" spc="-5" dirty="0">
                <a:latin typeface="Calibri"/>
                <a:cs typeface="Calibri"/>
              </a:rPr>
              <a:t>обоих</a:t>
            </a:r>
            <a:r>
              <a:rPr sz="4000" b="1" i="1" spc="-30" dirty="0">
                <a:latin typeface="Calibri"/>
                <a:cs typeface="Calibri"/>
              </a:rPr>
              <a:t> </a:t>
            </a:r>
            <a:r>
              <a:rPr sz="4000" b="1" i="1" spc="-15" dirty="0">
                <a:latin typeface="Calibri"/>
                <a:cs typeface="Calibri"/>
              </a:rPr>
              <a:t>участников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0220" y="411479"/>
            <a:ext cx="5472683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0200" y="1708226"/>
            <a:ext cx="8023225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56285" marR="417195" algn="ctr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Применение </a:t>
            </a:r>
            <a:r>
              <a:rPr sz="3200" b="1" spc="-10" dirty="0">
                <a:latin typeface="Calibri"/>
                <a:cs typeface="Calibri"/>
              </a:rPr>
              <a:t>максиминного </a:t>
            </a:r>
            <a:r>
              <a:rPr sz="3200" b="1" spc="-5" dirty="0">
                <a:latin typeface="Calibri"/>
                <a:cs typeface="Calibri"/>
              </a:rPr>
              <a:t>принципа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каждым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из </a:t>
            </a:r>
            <a:r>
              <a:rPr sz="3200" b="1" spc="-10" dirty="0">
                <a:latin typeface="Calibri"/>
                <a:cs typeface="Calibri"/>
              </a:rPr>
              <a:t>игроков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обеспечивает: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Clr>
                <a:srgbClr val="C00000"/>
              </a:buClr>
              <a:buSzPct val="110937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3200" b="1" dirty="0">
                <a:latin typeface="Calibri"/>
                <a:cs typeface="Calibri"/>
              </a:rPr>
              <a:t>игроку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А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выигрыш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не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менее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spc="5" dirty="0">
                <a:latin typeface="Symbol"/>
                <a:cs typeface="Symbol"/>
              </a:rPr>
              <a:t></a:t>
            </a:r>
            <a:r>
              <a:rPr sz="3200" b="1" spc="5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Clr>
                <a:srgbClr val="C00000"/>
              </a:buClr>
              <a:buSzPct val="110937"/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sz="3200" b="1" dirty="0">
                <a:latin typeface="Calibri"/>
                <a:cs typeface="Calibri"/>
              </a:rPr>
              <a:t>игроку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</a:t>
            </a:r>
            <a:r>
              <a:rPr sz="3200" b="1" spc="-5" dirty="0">
                <a:latin typeface="Calibri"/>
                <a:cs typeface="Calibri"/>
              </a:rPr>
              <a:t> проигрыш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не </a:t>
            </a:r>
            <a:r>
              <a:rPr sz="3200" b="1" spc="-10" dirty="0">
                <a:latin typeface="Calibri"/>
                <a:cs typeface="Calibri"/>
              </a:rPr>
              <a:t>больше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spc="5" dirty="0">
                <a:latin typeface="Symbol"/>
                <a:cs typeface="Symbol"/>
              </a:rPr>
              <a:t></a:t>
            </a:r>
            <a:r>
              <a:rPr sz="3200" b="1" spc="5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50">
              <a:latin typeface="Calibri"/>
              <a:cs typeface="Calibri"/>
            </a:endParaRPr>
          </a:p>
          <a:p>
            <a:pPr marL="344805" marR="5080" algn="ctr">
              <a:lnSpc>
                <a:spcPct val="99700"/>
              </a:lnSpc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Учитывая </a:t>
            </a: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что </a:t>
            </a:r>
            <a:r>
              <a:rPr sz="3200" dirty="0">
                <a:solidFill>
                  <a:srgbClr val="C00000"/>
                </a:solidFill>
                <a:latin typeface="Symbol"/>
                <a:cs typeface="Symbol"/>
              </a:rPr>
              <a:t></a:t>
            </a: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≤ </a:t>
            </a:r>
            <a:r>
              <a:rPr sz="3200" spc="10" dirty="0">
                <a:solidFill>
                  <a:srgbClr val="C00000"/>
                </a:solidFill>
                <a:latin typeface="Symbol"/>
                <a:cs typeface="Symbol"/>
              </a:rPr>
              <a:t></a:t>
            </a:r>
            <a:r>
              <a:rPr sz="3200" b="1" spc="10" dirty="0">
                <a:solidFill>
                  <a:srgbClr val="C00000"/>
                </a:solidFill>
                <a:latin typeface="Calibri"/>
                <a:cs typeface="Calibri"/>
              </a:rPr>
              <a:t>,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целью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игрока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А </a:t>
            </a:r>
            <a:r>
              <a:rPr sz="3200" b="1" spc="-45" dirty="0">
                <a:solidFill>
                  <a:srgbClr val="C00000"/>
                </a:solidFill>
                <a:latin typeface="Calibri"/>
                <a:cs typeface="Calibri"/>
              </a:rPr>
              <a:t>будет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в </a:t>
            </a:r>
            <a:r>
              <a:rPr sz="3200" b="1" spc="-7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увеличении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выигрыша, а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для игрока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В - 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уменьшение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проигрыша.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0339" y="269748"/>
            <a:ext cx="3557016" cy="8869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540" y="1279398"/>
            <a:ext cx="4967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Найти</a:t>
            </a:r>
            <a:r>
              <a:rPr dirty="0"/>
              <a:t> </a:t>
            </a:r>
            <a:r>
              <a:rPr spc="-15" dirty="0"/>
              <a:t>седловую</a:t>
            </a:r>
            <a:r>
              <a:rPr spc="5" dirty="0"/>
              <a:t> </a:t>
            </a:r>
            <a:r>
              <a:rPr spc="-10" dirty="0"/>
              <a:t>точку</a:t>
            </a:r>
            <a:r>
              <a:rPr spc="-15" dirty="0"/>
              <a:t> </a:t>
            </a:r>
            <a:r>
              <a:rPr spc="-10" dirty="0"/>
              <a:t>матрицы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95805" y="2018283"/>
          <a:ext cx="5480050" cy="4344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0590"/>
                <a:gridCol w="1219199"/>
                <a:gridCol w="1219200"/>
                <a:gridCol w="1219200"/>
                <a:gridCol w="910589"/>
              </a:tblGrid>
              <a:tr h="800226">
                <a:tc>
                  <a:txBody>
                    <a:bodyPr/>
                    <a:lstStyle/>
                    <a:p>
                      <a:pPr marL="127000">
                        <a:lnSpc>
                          <a:spcPts val="51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3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51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6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51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9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51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8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51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2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914539">
                <a:tc>
                  <a:txBody>
                    <a:bodyPr/>
                    <a:lstStyle/>
                    <a:p>
                      <a:pPr marL="127000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2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4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3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5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9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914679">
                <a:tc>
                  <a:txBody>
                    <a:bodyPr/>
                    <a:lstStyle/>
                    <a:p>
                      <a:pPr marL="127000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1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5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8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9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2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914539">
                <a:tc>
                  <a:txBody>
                    <a:bodyPr/>
                    <a:lstStyle/>
                    <a:p>
                      <a:pPr marL="127000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4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5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7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9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6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800277">
                <a:tc>
                  <a:txBody>
                    <a:bodyPr/>
                    <a:lstStyle/>
                    <a:p>
                      <a:pPr marL="127000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3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9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8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4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7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0572" y="269748"/>
            <a:ext cx="2756916" cy="88696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15618" y="1448053"/>
          <a:ext cx="5400040" cy="500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9794"/>
                <a:gridCol w="899159"/>
                <a:gridCol w="899794"/>
                <a:gridCol w="899794"/>
                <a:gridCol w="899794"/>
                <a:gridCol w="899795"/>
              </a:tblGrid>
              <a:tr h="736930"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3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6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9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8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2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ts val="4560"/>
                        </a:lnSpc>
                      </a:pPr>
                      <a:r>
                        <a:rPr sz="48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864336">
                <a:tc>
                  <a:txBody>
                    <a:bodyPr/>
                    <a:lstStyle/>
                    <a:p>
                      <a:pPr algn="ctr">
                        <a:lnSpc>
                          <a:spcPts val="5565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2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65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4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65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3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65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5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65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9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ts val="5565"/>
                        </a:lnSpc>
                      </a:pPr>
                      <a:r>
                        <a:rPr sz="48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811466">
                <a:tc>
                  <a:txBody>
                    <a:bodyPr/>
                    <a:lstStyle/>
                    <a:p>
                      <a:pPr algn="ctr">
                        <a:lnSpc>
                          <a:spcPts val="5565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1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65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5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65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8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65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9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65"/>
                        </a:lnSpc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2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ts val="5565"/>
                        </a:lnSpc>
                      </a:pPr>
                      <a:r>
                        <a:rPr sz="48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8639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4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5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7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9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6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solidFill>
                      <a:srgbClr val="FFFF00"/>
                    </a:solidFill>
                  </a:tcPr>
                </a:tc>
              </a:tr>
              <a:tr h="8639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3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9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8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4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latin typeface="Calibri"/>
                          <a:cs typeface="Calibri"/>
                        </a:rPr>
                        <a:t>7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48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305" marB="0"/>
                </a:tc>
              </a:tr>
              <a:tr h="8639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48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48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48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48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48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31890" y="702944"/>
            <a:ext cx="650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b="1" spc="-30" dirty="0">
                <a:latin typeface="Calibri"/>
                <a:cs typeface="Calibri"/>
              </a:rPr>
              <a:t>a</a:t>
            </a:r>
            <a:r>
              <a:rPr sz="2800" b="1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67" y="5816600"/>
            <a:ext cx="592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min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" y="411479"/>
            <a:ext cx="7027164" cy="886968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9546" y="1841779"/>
          <a:ext cx="3888104" cy="4065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/>
                <a:gridCol w="647065"/>
                <a:gridCol w="647699"/>
                <a:gridCol w="647700"/>
                <a:gridCol w="648335"/>
                <a:gridCol w="647700"/>
              </a:tblGrid>
              <a:tr h="604532"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6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8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00"/>
                        </a:lnSpc>
                      </a:pPr>
                      <a:r>
                        <a:rPr sz="40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701014"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4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656577"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8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2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560"/>
                        </a:lnSpc>
                      </a:pPr>
                      <a:r>
                        <a:rPr sz="40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701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4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6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FFFF00"/>
                    </a:solidFill>
                  </a:tcPr>
                </a:tc>
              </a:tr>
              <a:tr h="701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8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4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4000" b="1" dirty="0">
                          <a:latin typeface="Calibri"/>
                          <a:cs typeface="Calibri"/>
                        </a:rPr>
                        <a:t>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40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4605" marB="0"/>
                </a:tc>
              </a:tr>
              <a:tr h="7010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40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795520" y="2002663"/>
            <a:ext cx="3790950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Calibri"/>
                <a:cs typeface="Calibri"/>
              </a:rPr>
              <a:t>Так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как </a:t>
            </a:r>
            <a:r>
              <a:rPr sz="2400" b="1" spc="-5" dirty="0">
                <a:latin typeface="Calibri"/>
                <a:cs typeface="Calibri"/>
              </a:rPr>
              <a:t>верхняя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цена</a:t>
            </a:r>
            <a:r>
              <a:rPr sz="2400" b="1" spc="-5" dirty="0">
                <a:latin typeface="Calibri"/>
                <a:cs typeface="Calibri"/>
              </a:rPr>
              <a:t> игры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и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нижняя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совпадают,</a:t>
            </a:r>
            <a:r>
              <a:rPr sz="2400" b="1" spc="-15" dirty="0">
                <a:latin typeface="Calibri"/>
                <a:cs typeface="Calibri"/>
              </a:rPr>
              <a:t> то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в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игре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есть</a:t>
            </a:r>
            <a:r>
              <a:rPr sz="2400" b="1" spc="-10" dirty="0">
                <a:latin typeface="Calibri"/>
                <a:cs typeface="Calibri"/>
              </a:rPr>
              <a:t> седловая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точка.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Calibri"/>
              <a:cs typeface="Calibri"/>
            </a:endParaRPr>
          </a:p>
          <a:p>
            <a:pPr marL="12700" marR="527685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Первому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игроку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следует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выбирать </a:t>
            </a:r>
            <a:r>
              <a:rPr sz="2400" b="1" dirty="0">
                <a:latin typeface="Calibri"/>
                <a:cs typeface="Calibri"/>
              </a:rPr>
              <a:t>четвертую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стратегию,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а</a:t>
            </a:r>
            <a:r>
              <a:rPr sz="2400" b="1" spc="-5" dirty="0">
                <a:latin typeface="Calibri"/>
                <a:cs typeface="Calibri"/>
              </a:rPr>
              <a:t> второму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Calibri"/>
                <a:cs typeface="Calibri"/>
              </a:rPr>
              <a:t>игроку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–</a:t>
            </a:r>
            <a:r>
              <a:rPr sz="2400" b="1" spc="-5" dirty="0">
                <a:latin typeface="Calibri"/>
                <a:cs typeface="Calibri"/>
              </a:rPr>
              <a:t> первую </a:t>
            </a:r>
            <a:r>
              <a:rPr sz="2400" b="1" spc="-10" dirty="0">
                <a:latin typeface="Calibri"/>
                <a:cs typeface="Calibri"/>
              </a:rPr>
              <a:t>стратегию,</a:t>
            </a:r>
            <a:endParaRPr sz="2400">
              <a:latin typeface="Calibri"/>
              <a:cs typeface="Calibri"/>
            </a:endParaRPr>
          </a:p>
          <a:p>
            <a:pPr marL="12700" marR="105537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при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этом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цена</a:t>
            </a:r>
            <a:r>
              <a:rPr sz="2400" b="1" spc="-5" dirty="0">
                <a:latin typeface="Calibri"/>
                <a:cs typeface="Calibri"/>
              </a:rPr>
              <a:t> игры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составит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4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единицы.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0339" y="411479"/>
            <a:ext cx="3557016" cy="886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540" y="1279398"/>
            <a:ext cx="4967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Найти</a:t>
            </a:r>
            <a:r>
              <a:rPr dirty="0"/>
              <a:t> </a:t>
            </a:r>
            <a:r>
              <a:rPr spc="-15" dirty="0"/>
              <a:t>седловую</a:t>
            </a:r>
            <a:r>
              <a:rPr spc="5" dirty="0"/>
              <a:t> </a:t>
            </a:r>
            <a:r>
              <a:rPr spc="-10" dirty="0"/>
              <a:t>точку</a:t>
            </a:r>
            <a:r>
              <a:rPr spc="-15" dirty="0"/>
              <a:t> </a:t>
            </a:r>
            <a:r>
              <a:rPr spc="-10" dirty="0"/>
              <a:t>матрицы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95805" y="2306345"/>
          <a:ext cx="4260215" cy="3430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0590"/>
                <a:gridCol w="1219199"/>
                <a:gridCol w="1219200"/>
                <a:gridCol w="910589"/>
              </a:tblGrid>
              <a:tr h="800366">
                <a:tc>
                  <a:txBody>
                    <a:bodyPr/>
                    <a:lstStyle/>
                    <a:p>
                      <a:pPr marL="127000">
                        <a:lnSpc>
                          <a:spcPts val="51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7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51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5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51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9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51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8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914374">
                <a:tc>
                  <a:txBody>
                    <a:bodyPr/>
                    <a:lstStyle/>
                    <a:p>
                      <a:pPr marL="127000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2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4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3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5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914755">
                <a:tc>
                  <a:txBody>
                    <a:bodyPr/>
                    <a:lstStyle/>
                    <a:p>
                      <a:pPr marL="127000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8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3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7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9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800442">
                <a:tc>
                  <a:txBody>
                    <a:bodyPr/>
                    <a:lstStyle/>
                    <a:p>
                      <a:pPr marL="127000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4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7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799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8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6030"/>
                        </a:lnSpc>
                      </a:pPr>
                      <a:r>
                        <a:rPr sz="5400" b="1" dirty="0">
                          <a:latin typeface="Calibri"/>
                          <a:cs typeface="Calibri"/>
                        </a:rPr>
                        <a:t>2</a:t>
                      </a:r>
                      <a:endParaRPr sz="5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9635" y="411479"/>
            <a:ext cx="5673852" cy="886968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80922" y="1556766"/>
          <a:ext cx="367093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/>
                <a:gridCol w="755650"/>
                <a:gridCol w="756284"/>
                <a:gridCol w="755650"/>
                <a:gridCol w="756285"/>
              </a:tblGrid>
              <a:tr h="76200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7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5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9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8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solidFill>
                      <a:srgbClr val="FFFF00"/>
                    </a:solidFill>
                  </a:tcPr>
                </a:tc>
              </a:tr>
              <a:tr h="810425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2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4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3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5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</a:tr>
              <a:tr h="761974">
                <a:tc>
                  <a:txBody>
                    <a:bodyPr/>
                    <a:lstStyle/>
                    <a:p>
                      <a:pPr marL="127000">
                        <a:lnSpc>
                          <a:spcPts val="4980"/>
                        </a:lnSpc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8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80"/>
                        </a:lnSpc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3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80"/>
                        </a:lnSpc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7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ts val="4980"/>
                        </a:lnSpc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9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ts val="4980"/>
                        </a:lnSpc>
                      </a:pPr>
                      <a:r>
                        <a:rPr sz="4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713600">
                <a:tc>
                  <a:txBody>
                    <a:bodyPr/>
                    <a:lstStyle/>
                    <a:p>
                      <a:pPr marL="127000">
                        <a:lnSpc>
                          <a:spcPts val="4985"/>
                        </a:lnSpc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4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85"/>
                        </a:lnSpc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7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85"/>
                        </a:lnSpc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8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ts val="4985"/>
                        </a:lnSpc>
                      </a:pPr>
                      <a:r>
                        <a:rPr sz="4400" b="1" dirty="0">
                          <a:latin typeface="Calibri"/>
                          <a:cs typeface="Calibri"/>
                        </a:rPr>
                        <a:t>2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ts val="4985"/>
                        </a:lnSpc>
                      </a:pPr>
                      <a:r>
                        <a:rPr sz="4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76200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4400" b="1" dirty="0">
                          <a:solidFill>
                            <a:srgbClr val="FD4A1A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4400">
                        <a:latin typeface="Calibri"/>
                        <a:cs typeface="Calibri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27701" y="1570482"/>
            <a:ext cx="336550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Вывод.</a:t>
            </a:r>
            <a:r>
              <a:rPr sz="24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В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игре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нет</a:t>
            </a:r>
            <a:endParaRPr sz="2400">
              <a:latin typeface="Calibri"/>
              <a:cs typeface="Calibri"/>
            </a:endParaRPr>
          </a:p>
          <a:p>
            <a:pPr marL="12700" marR="17145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седловой </a:t>
            </a:r>
            <a:r>
              <a:rPr sz="2400" b="1" spc="-5" dirty="0">
                <a:latin typeface="Calibri"/>
                <a:cs typeface="Calibri"/>
              </a:rPr>
              <a:t>точки, </a:t>
            </a:r>
            <a:r>
              <a:rPr sz="2400" b="1" spc="-10" dirty="0">
                <a:latin typeface="Calibri"/>
                <a:cs typeface="Calibri"/>
              </a:rPr>
              <a:t>поэтому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первый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игрок</a:t>
            </a:r>
            <a:r>
              <a:rPr sz="2400" b="1" spc="-20" dirty="0">
                <a:latin typeface="Calibri"/>
                <a:cs typeface="Calibri"/>
              </a:rPr>
              <a:t> может</a:t>
            </a:r>
            <a:endParaRPr sz="2400">
              <a:latin typeface="Calibri"/>
              <a:cs typeface="Calibri"/>
            </a:endParaRPr>
          </a:p>
          <a:p>
            <a:pPr marL="12700" marR="560705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гарантировать себе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выигрыш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не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менее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5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151890" algn="l"/>
              </a:tabLst>
            </a:pPr>
            <a:r>
              <a:rPr sz="2400" b="1" spc="-10" dirty="0">
                <a:latin typeface="Calibri"/>
                <a:cs typeface="Calibri"/>
              </a:rPr>
              <a:t>единиц	</a:t>
            </a:r>
            <a:r>
              <a:rPr sz="2400" b="1" spc="-5" dirty="0">
                <a:latin typeface="Calibri"/>
                <a:cs typeface="Calibri"/>
              </a:rPr>
              <a:t>(нижняя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цена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игры) </a:t>
            </a:r>
            <a:r>
              <a:rPr sz="2400" b="1" dirty="0">
                <a:latin typeface="Calibri"/>
                <a:cs typeface="Calibri"/>
              </a:rPr>
              <a:t>и </a:t>
            </a:r>
            <a:r>
              <a:rPr sz="2400" b="1" spc="-20" dirty="0">
                <a:latin typeface="Calibri"/>
                <a:cs typeface="Calibri"/>
              </a:rPr>
              <a:t>может </a:t>
            </a:r>
            <a:r>
              <a:rPr sz="2400" b="1" spc="-10" dirty="0">
                <a:latin typeface="Calibri"/>
                <a:cs typeface="Calibri"/>
              </a:rPr>
              <a:t>надеяться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на выигрыш не </a:t>
            </a:r>
            <a:r>
              <a:rPr sz="2400" b="1" spc="-10" dirty="0">
                <a:latin typeface="Calibri"/>
                <a:cs typeface="Calibri"/>
              </a:rPr>
              <a:t>более </a:t>
            </a:r>
            <a:r>
              <a:rPr sz="2400" b="1" dirty="0">
                <a:latin typeface="Calibri"/>
                <a:cs typeface="Calibri"/>
              </a:rPr>
              <a:t>7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единиц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(верхняя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цен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игры.)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Игра</a:t>
            </a:r>
            <a:r>
              <a:rPr sz="24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решается</a:t>
            </a:r>
            <a:r>
              <a:rPr sz="2400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в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смешанных</a:t>
            </a:r>
            <a:r>
              <a:rPr sz="24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стратегиях.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03072"/>
            <a:ext cx="4102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2.1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0724" y="411480"/>
            <a:ext cx="6675120" cy="14996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4370" y="2140457"/>
            <a:ext cx="803719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C00000"/>
                </a:solidFill>
              </a:rPr>
              <a:t>О</a:t>
            </a:r>
            <a:r>
              <a:rPr sz="3200" spc="5" dirty="0">
                <a:solidFill>
                  <a:srgbClr val="C00000"/>
                </a:solidFill>
              </a:rPr>
              <a:t>п</a:t>
            </a:r>
            <a:r>
              <a:rPr sz="3200" dirty="0">
                <a:solidFill>
                  <a:srgbClr val="C00000"/>
                </a:solidFill>
              </a:rPr>
              <a:t>р</a:t>
            </a:r>
            <a:r>
              <a:rPr sz="3200" spc="-60" dirty="0">
                <a:solidFill>
                  <a:srgbClr val="C00000"/>
                </a:solidFill>
              </a:rPr>
              <a:t>е</a:t>
            </a:r>
            <a:r>
              <a:rPr sz="3200" spc="-30" dirty="0">
                <a:solidFill>
                  <a:srgbClr val="C00000"/>
                </a:solidFill>
              </a:rPr>
              <a:t>д</a:t>
            </a:r>
            <a:r>
              <a:rPr sz="3200" spc="-55" dirty="0">
                <a:solidFill>
                  <a:srgbClr val="C00000"/>
                </a:solidFill>
              </a:rPr>
              <a:t>е</a:t>
            </a:r>
            <a:r>
              <a:rPr sz="3200" dirty="0">
                <a:solidFill>
                  <a:srgbClr val="C00000"/>
                </a:solidFill>
              </a:rPr>
              <a:t>ление.</a:t>
            </a:r>
            <a:r>
              <a:rPr sz="3200" spc="-15" dirty="0">
                <a:solidFill>
                  <a:srgbClr val="C00000"/>
                </a:solidFill>
              </a:rPr>
              <a:t> </a:t>
            </a:r>
            <a:r>
              <a:rPr sz="3200" spc="-5" dirty="0"/>
              <a:t>Сис</a:t>
            </a:r>
            <a:r>
              <a:rPr sz="3200" spc="-25" dirty="0"/>
              <a:t>т</a:t>
            </a:r>
            <a:r>
              <a:rPr sz="3200" spc="-35" dirty="0"/>
              <a:t>е</a:t>
            </a:r>
            <a:r>
              <a:rPr sz="3200" spc="-5" dirty="0"/>
              <a:t>м</a:t>
            </a:r>
            <a:r>
              <a:rPr sz="3200" dirty="0"/>
              <a:t>а</a:t>
            </a:r>
            <a:r>
              <a:rPr sz="3200" spc="-5" dirty="0"/>
              <a:t> </a:t>
            </a:r>
            <a:r>
              <a:rPr sz="3200" dirty="0"/>
              <a:t>Г</a:t>
            </a:r>
            <a:r>
              <a:rPr sz="3200" spc="-5" dirty="0"/>
              <a:t> </a:t>
            </a:r>
            <a:r>
              <a:rPr sz="3200" dirty="0"/>
              <a:t>=</a:t>
            </a:r>
            <a:r>
              <a:rPr sz="3200" spc="10" dirty="0"/>
              <a:t> (</a:t>
            </a:r>
            <a:r>
              <a:rPr sz="3200" dirty="0"/>
              <a:t>X, </a:t>
            </a:r>
            <a:r>
              <a:rPr sz="3200" spc="-375" dirty="0"/>
              <a:t>Y</a:t>
            </a:r>
            <a:r>
              <a:rPr sz="3200" dirty="0"/>
              <a:t>, K</a:t>
            </a:r>
            <a:r>
              <a:rPr sz="3200" spc="-5" dirty="0"/>
              <a:t>)</a:t>
            </a:r>
            <a:r>
              <a:rPr sz="3200" dirty="0"/>
              <a:t>, </a:t>
            </a:r>
            <a:r>
              <a:rPr sz="3200" spc="-160" dirty="0"/>
              <a:t>г</a:t>
            </a:r>
            <a:r>
              <a:rPr sz="3200" spc="-30" dirty="0"/>
              <a:t>д</a:t>
            </a:r>
            <a:r>
              <a:rPr sz="3200" dirty="0"/>
              <a:t>е X</a:t>
            </a:r>
            <a:r>
              <a:rPr sz="3200" spc="-5" dirty="0"/>
              <a:t> </a:t>
            </a:r>
            <a:r>
              <a:rPr sz="3200" dirty="0"/>
              <a:t>и Y  </a:t>
            </a:r>
            <a:r>
              <a:rPr sz="3200" spc="-5" dirty="0"/>
              <a:t>непустые </a:t>
            </a:r>
            <a:r>
              <a:rPr sz="3200" spc="-10" dirty="0"/>
              <a:t>множества, </a:t>
            </a:r>
            <a:r>
              <a:rPr sz="3200" dirty="0"/>
              <a:t>и </a:t>
            </a:r>
            <a:r>
              <a:rPr sz="3200" spc="-5" dirty="0"/>
              <a:t>функция </a:t>
            </a:r>
            <a:r>
              <a:rPr sz="3200" dirty="0"/>
              <a:t>K : X×Y</a:t>
            </a:r>
            <a:r>
              <a:rPr sz="3200" dirty="0">
                <a:solidFill>
                  <a:srgbClr val="C00000"/>
                </a:solidFill>
              </a:rPr>
              <a:t>* </a:t>
            </a:r>
            <a:r>
              <a:rPr sz="3200" dirty="0"/>
              <a:t>→R, </a:t>
            </a:r>
            <a:r>
              <a:rPr sz="3200" spc="-710" dirty="0"/>
              <a:t> </a:t>
            </a:r>
            <a:r>
              <a:rPr sz="3200" spc="-10" dirty="0"/>
              <a:t>называется</a:t>
            </a:r>
            <a:r>
              <a:rPr sz="3200" spc="-15" dirty="0"/>
              <a:t> </a:t>
            </a:r>
            <a:r>
              <a:rPr sz="3200" spc="-5" dirty="0">
                <a:solidFill>
                  <a:srgbClr val="C00000"/>
                </a:solidFill>
              </a:rPr>
              <a:t>антагонистической</a:t>
            </a:r>
            <a:r>
              <a:rPr sz="3200" spc="-20" dirty="0">
                <a:solidFill>
                  <a:srgbClr val="C00000"/>
                </a:solidFill>
              </a:rPr>
              <a:t> </a:t>
            </a:r>
            <a:r>
              <a:rPr sz="3200" dirty="0">
                <a:solidFill>
                  <a:srgbClr val="C00000"/>
                </a:solidFill>
              </a:rPr>
              <a:t>игрой </a:t>
            </a:r>
            <a:r>
              <a:rPr sz="3200" dirty="0"/>
              <a:t>в</a:t>
            </a:r>
            <a:endParaRPr sz="3200"/>
          </a:p>
          <a:p>
            <a:pPr marL="12700">
              <a:lnSpc>
                <a:spcPct val="100000"/>
              </a:lnSpc>
            </a:pPr>
            <a:r>
              <a:rPr sz="3200" dirty="0"/>
              <a:t>нормальной</a:t>
            </a:r>
            <a:r>
              <a:rPr sz="3200" spc="-40" dirty="0"/>
              <a:t> </a:t>
            </a:r>
            <a:r>
              <a:rPr sz="3200" spc="-5" dirty="0"/>
              <a:t>форме.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18540" y="4523358"/>
            <a:ext cx="778827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C00000"/>
                </a:solidFill>
                <a:latin typeface="Calibri"/>
                <a:cs typeface="Calibri"/>
              </a:rPr>
              <a:t>*</a:t>
            </a:r>
            <a:r>
              <a:rPr sz="2400" b="1" i="1" spc="-5" dirty="0">
                <a:latin typeface="Calibri"/>
                <a:cs typeface="Calibri"/>
              </a:rPr>
              <a:t>Прямое или </a:t>
            </a:r>
            <a:r>
              <a:rPr sz="2400" b="1" i="1" spc="-10" dirty="0">
                <a:latin typeface="Calibri"/>
                <a:cs typeface="Calibri"/>
              </a:rPr>
              <a:t>декартово </a:t>
            </a:r>
            <a:r>
              <a:rPr sz="2400" b="1" i="1" spc="-5" dirty="0">
                <a:latin typeface="Calibri"/>
                <a:cs typeface="Calibri"/>
              </a:rPr>
              <a:t>произведение </a:t>
            </a:r>
            <a:r>
              <a:rPr sz="2400" b="1" i="1" spc="-10" dirty="0">
                <a:latin typeface="Calibri"/>
                <a:cs typeface="Calibri"/>
              </a:rPr>
              <a:t>двух множеств </a:t>
            </a:r>
            <a:r>
              <a:rPr sz="2400" b="1" i="1" dirty="0">
                <a:latin typeface="Calibri"/>
                <a:cs typeface="Calibri"/>
              </a:rPr>
              <a:t>— </a:t>
            </a:r>
            <a:r>
              <a:rPr sz="2400" b="1" i="1" spc="-53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это</a:t>
            </a:r>
            <a:r>
              <a:rPr sz="2400" b="1" i="1" spc="-30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множество, </a:t>
            </a:r>
            <a:r>
              <a:rPr sz="2400" b="1" i="1" spc="-5" dirty="0">
                <a:latin typeface="Calibri"/>
                <a:cs typeface="Calibri"/>
              </a:rPr>
              <a:t>элементами</a:t>
            </a:r>
            <a:r>
              <a:rPr sz="2400" b="1" i="1" spc="-30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которого </a:t>
            </a:r>
            <a:r>
              <a:rPr sz="2400" b="1" i="1" spc="-5" dirty="0">
                <a:latin typeface="Calibri"/>
                <a:cs typeface="Calibri"/>
              </a:rPr>
              <a:t>являются</a:t>
            </a:r>
            <a:endParaRPr sz="2400">
              <a:latin typeface="Calibri"/>
              <a:cs typeface="Calibri"/>
            </a:endParaRPr>
          </a:p>
          <a:p>
            <a:pPr marL="12700" marR="1208405">
              <a:lnSpc>
                <a:spcPct val="100000"/>
              </a:lnSpc>
            </a:pPr>
            <a:r>
              <a:rPr sz="2400" b="1" i="1" spc="-5" dirty="0">
                <a:latin typeface="Calibri"/>
                <a:cs typeface="Calibri"/>
              </a:rPr>
              <a:t>всевозможные упорядоченные пары элементов </a:t>
            </a:r>
            <a:r>
              <a:rPr sz="2400" b="1" i="1" spc="-530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исходных</a:t>
            </a:r>
            <a:r>
              <a:rPr sz="2400" b="1" i="1" spc="-5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множеств.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008" y="411479"/>
            <a:ext cx="6579108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1225" y="1564386"/>
            <a:ext cx="7562215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1125" marR="106680" indent="635" algn="ctr">
              <a:lnSpc>
                <a:spcPct val="100000"/>
              </a:lnSpc>
              <a:spcBef>
                <a:spcPts val="105"/>
              </a:spcBef>
              <a:tabLst>
                <a:tab pos="2497455" algn="l"/>
                <a:tab pos="2529205" algn="l"/>
                <a:tab pos="3784600" algn="l"/>
                <a:tab pos="4598670" algn="l"/>
                <a:tab pos="4776470" algn="l"/>
                <a:tab pos="5043805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Смешанной	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стратегией		</a:t>
            </a:r>
            <a:r>
              <a:rPr sz="3200" b="1" spc="-5" dirty="0">
                <a:latin typeface="Calibri"/>
                <a:cs typeface="Calibri"/>
              </a:rPr>
              <a:t>игрока 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называ</a:t>
            </a:r>
            <a:r>
              <a:rPr sz="3200" b="1" spc="-15" dirty="0">
                <a:latin typeface="Calibri"/>
                <a:cs typeface="Calibri"/>
              </a:rPr>
              <a:t>е</a:t>
            </a:r>
            <a:r>
              <a:rPr sz="3200" b="1" spc="-25" dirty="0">
                <a:latin typeface="Calibri"/>
                <a:cs typeface="Calibri"/>
              </a:rPr>
              <a:t>т</a:t>
            </a:r>
            <a:r>
              <a:rPr sz="3200" b="1" spc="-5" dirty="0">
                <a:latin typeface="Calibri"/>
                <a:cs typeface="Calibri"/>
              </a:rPr>
              <a:t>с</a:t>
            </a:r>
            <a:r>
              <a:rPr sz="3200" b="1" dirty="0">
                <a:latin typeface="Calibri"/>
                <a:cs typeface="Calibri"/>
              </a:rPr>
              <a:t>я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п</a:t>
            </a:r>
            <a:r>
              <a:rPr sz="3200" b="1" spc="-55" dirty="0">
                <a:latin typeface="Calibri"/>
                <a:cs typeface="Calibri"/>
              </a:rPr>
              <a:t>о</a:t>
            </a:r>
            <a:r>
              <a:rPr sz="3200" b="1" dirty="0">
                <a:latin typeface="Calibri"/>
                <a:cs typeface="Calibri"/>
              </a:rPr>
              <a:t>лный	</a:t>
            </a:r>
            <a:r>
              <a:rPr sz="3200" b="1" spc="5" dirty="0">
                <a:latin typeface="Calibri"/>
                <a:cs typeface="Calibri"/>
              </a:rPr>
              <a:t>н</a:t>
            </a:r>
            <a:r>
              <a:rPr sz="3200" b="1" dirty="0">
                <a:latin typeface="Calibri"/>
                <a:cs typeface="Calibri"/>
              </a:rPr>
              <a:t>абор	вероятн</a:t>
            </a:r>
            <a:r>
              <a:rPr sz="3200" b="1" spc="5" dirty="0">
                <a:latin typeface="Calibri"/>
                <a:cs typeface="Calibri"/>
              </a:rPr>
              <a:t>о</a:t>
            </a:r>
            <a:r>
              <a:rPr sz="3200" b="1" spc="-5" dirty="0">
                <a:latin typeface="Calibri"/>
                <a:cs typeface="Calibri"/>
              </a:rPr>
              <a:t>с</a:t>
            </a:r>
            <a:r>
              <a:rPr sz="3200" b="1" spc="-25" dirty="0">
                <a:latin typeface="Calibri"/>
                <a:cs typeface="Calibri"/>
              </a:rPr>
              <a:t>т</a:t>
            </a:r>
            <a:r>
              <a:rPr sz="3200" b="1" spc="-5" dirty="0">
                <a:latin typeface="Calibri"/>
                <a:cs typeface="Calibri"/>
              </a:rPr>
              <a:t>ей  применения		</a:t>
            </a:r>
            <a:r>
              <a:rPr sz="3200" b="1" spc="-10" dirty="0">
                <a:latin typeface="Calibri"/>
                <a:cs typeface="Calibri"/>
              </a:rPr>
              <a:t>его</a:t>
            </a:r>
            <a:r>
              <a:rPr sz="3200" b="1" spc="3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чистых	стратегий.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libri"/>
              <a:cs typeface="Calibri"/>
            </a:endParaRPr>
          </a:p>
          <a:p>
            <a:pPr marL="243840" marR="237490" algn="ctr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Каждая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смешанная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стратегия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первого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игрока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полностью </a:t>
            </a:r>
            <a:r>
              <a:rPr sz="3200" b="1" spc="-15" dirty="0">
                <a:latin typeface="Calibri"/>
                <a:cs typeface="Calibri"/>
              </a:rPr>
              <a:t>определяется</a:t>
            </a:r>
            <a:endParaRPr sz="3200">
              <a:latin typeface="Calibri"/>
              <a:cs typeface="Calibri"/>
            </a:endParaRPr>
          </a:p>
          <a:p>
            <a:pPr marL="50800" marR="43180" algn="ctr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вероятностями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3150" b="1" baseline="-21164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,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p</a:t>
            </a:r>
            <a:r>
              <a:rPr sz="3150" b="1" spc="7" baseline="-21164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,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…,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r>
              <a:rPr sz="3150" b="1" spc="7" baseline="-21164" dirty="0">
                <a:solidFill>
                  <a:srgbClr val="C00000"/>
                </a:solidFill>
                <a:latin typeface="Calibri"/>
                <a:cs typeface="Calibri"/>
              </a:rPr>
              <a:t>m</a:t>
            </a:r>
            <a:r>
              <a:rPr sz="3200" b="1" spc="5" dirty="0">
                <a:latin typeface="Calibri"/>
                <a:cs typeface="Calibri"/>
              </a:rPr>
              <a:t>,</a:t>
            </a:r>
            <a:r>
              <a:rPr sz="3200" b="1" dirty="0">
                <a:latin typeface="Calibri"/>
                <a:cs typeface="Calibri"/>
              </a:rPr>
              <a:t> с </a:t>
            </a:r>
            <a:r>
              <a:rPr sz="3200" b="1" spc="-15" dirty="0">
                <a:latin typeface="Calibri"/>
                <a:cs typeface="Calibri"/>
              </a:rPr>
              <a:t>которыми 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первый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игрок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выбирает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соответствующие </a:t>
            </a:r>
            <a:r>
              <a:rPr sz="3200" b="1" spc="-70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чистые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стратегии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15" dirty="0">
                <a:latin typeface="Calibri"/>
                <a:cs typeface="Calibri"/>
              </a:rPr>
              <a:t>х</a:t>
            </a:r>
            <a:r>
              <a:rPr sz="3150" b="1" spc="22" baseline="-21164" dirty="0">
                <a:latin typeface="Calibri"/>
                <a:cs typeface="Calibri"/>
              </a:rPr>
              <a:t>1</a:t>
            </a:r>
            <a:r>
              <a:rPr sz="3200" b="1" spc="15" dirty="0">
                <a:latin typeface="Calibri"/>
                <a:cs typeface="Calibri"/>
              </a:rPr>
              <a:t>,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х</a:t>
            </a:r>
            <a:r>
              <a:rPr sz="3150" b="1" spc="7" baseline="-21164" dirty="0">
                <a:latin typeface="Calibri"/>
                <a:cs typeface="Calibri"/>
              </a:rPr>
              <a:t>2</a:t>
            </a:r>
            <a:r>
              <a:rPr sz="3200" b="1" spc="5" dirty="0">
                <a:latin typeface="Calibri"/>
                <a:cs typeface="Calibri"/>
              </a:rPr>
              <a:t>,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…,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10" dirty="0">
                <a:latin typeface="Calibri"/>
                <a:cs typeface="Calibri"/>
              </a:rPr>
              <a:t>х</a:t>
            </a:r>
            <a:r>
              <a:rPr sz="3150" b="1" spc="15" baseline="-21164" dirty="0">
                <a:latin typeface="Calibri"/>
                <a:cs typeface="Calibri"/>
              </a:rPr>
              <a:t>m</a:t>
            </a:r>
            <a:r>
              <a:rPr sz="3200" b="1" spc="1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195" y="411479"/>
            <a:ext cx="8266176" cy="14996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181" y="2218385"/>
            <a:ext cx="10718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Перв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ы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й</a:t>
            </a:r>
            <a:endParaRPr sz="2400">
              <a:latin typeface="Calibri"/>
              <a:cs typeface="Calibri"/>
            </a:endParaRPr>
          </a:p>
          <a:p>
            <a:pPr marL="156845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игрок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34079" y="2868855"/>
            <a:ext cx="207010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i="1" spc="20" dirty="0">
                <a:latin typeface="Times New Roman"/>
                <a:cs typeface="Times New Roman"/>
              </a:rPr>
              <a:t>m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0398" y="1975677"/>
            <a:ext cx="7105015" cy="205803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370"/>
              </a:spcBef>
            </a:pPr>
            <a:r>
              <a:rPr sz="3600" b="1" dirty="0">
                <a:latin typeface="Calibri"/>
                <a:cs typeface="Calibri"/>
              </a:rPr>
              <a:t>P</a:t>
            </a:r>
            <a:r>
              <a:rPr sz="3600" b="1" spc="-2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=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(</a:t>
            </a:r>
            <a:r>
              <a:rPr sz="3600" b="1" i="1" spc="-5" dirty="0">
                <a:latin typeface="Calibri"/>
                <a:cs typeface="Calibri"/>
              </a:rPr>
              <a:t>p</a:t>
            </a:r>
            <a:r>
              <a:rPr sz="3600" b="1" i="1" spc="-7" baseline="-20833" dirty="0">
                <a:latin typeface="Calibri"/>
                <a:cs typeface="Calibri"/>
              </a:rPr>
              <a:t>1</a:t>
            </a:r>
            <a:r>
              <a:rPr sz="3600" b="1" i="1" spc="-5" dirty="0">
                <a:latin typeface="Calibri"/>
                <a:cs typeface="Calibri"/>
              </a:rPr>
              <a:t>, p</a:t>
            </a:r>
            <a:r>
              <a:rPr sz="3600" b="1" i="1" spc="-7" baseline="-20833" dirty="0">
                <a:latin typeface="Calibri"/>
                <a:cs typeface="Calibri"/>
              </a:rPr>
              <a:t>2</a:t>
            </a:r>
            <a:r>
              <a:rPr sz="3600" b="1" i="1" spc="-5" dirty="0">
                <a:latin typeface="Calibri"/>
                <a:cs typeface="Calibri"/>
              </a:rPr>
              <a:t>, </a:t>
            </a:r>
            <a:r>
              <a:rPr sz="3600" b="1" i="1" dirty="0">
                <a:latin typeface="Calibri"/>
                <a:cs typeface="Calibri"/>
              </a:rPr>
              <a:t>…,</a:t>
            </a:r>
            <a:r>
              <a:rPr sz="3600" b="1" i="1" spc="-15" dirty="0">
                <a:latin typeface="Calibri"/>
                <a:cs typeface="Calibri"/>
              </a:rPr>
              <a:t> </a:t>
            </a:r>
            <a:r>
              <a:rPr sz="3600" b="1" i="1" spc="-5" dirty="0">
                <a:latin typeface="Calibri"/>
                <a:cs typeface="Calibri"/>
              </a:rPr>
              <a:t>p</a:t>
            </a:r>
            <a:r>
              <a:rPr sz="3600" b="1" i="1" spc="-7" baseline="-20833" dirty="0">
                <a:latin typeface="Calibri"/>
                <a:cs typeface="Calibri"/>
              </a:rPr>
              <a:t>m</a:t>
            </a:r>
            <a:r>
              <a:rPr sz="3600" b="1" i="1" spc="-5" dirty="0">
                <a:latin typeface="Calibri"/>
                <a:cs typeface="Calibri"/>
              </a:rPr>
              <a:t>),</a:t>
            </a:r>
            <a:r>
              <a:rPr sz="3600" b="1" i="1" spc="-10" dirty="0">
                <a:latin typeface="Calibri"/>
                <a:cs typeface="Calibri"/>
              </a:rPr>
              <a:t> </a:t>
            </a:r>
            <a:r>
              <a:rPr sz="3600" b="1" i="1" spc="-5" dirty="0">
                <a:latin typeface="Calibri"/>
                <a:cs typeface="Calibri"/>
              </a:rPr>
              <a:t>p</a:t>
            </a:r>
            <a:r>
              <a:rPr sz="3600" b="1" i="1" spc="-7" baseline="-20833" dirty="0">
                <a:latin typeface="Calibri"/>
                <a:cs typeface="Calibri"/>
              </a:rPr>
              <a:t>i</a:t>
            </a:r>
            <a:r>
              <a:rPr sz="3600" b="1" i="1" spc="390" baseline="-20833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≥</a:t>
            </a:r>
            <a:r>
              <a:rPr sz="3600" b="1" i="1" spc="-10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0,</a:t>
            </a:r>
            <a:r>
              <a:rPr sz="3600" b="1" i="1" spc="-10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i =</a:t>
            </a:r>
            <a:r>
              <a:rPr sz="3600" b="1" i="1" spc="-20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1,</a:t>
            </a:r>
            <a:r>
              <a:rPr sz="3600" b="1" i="1" spc="-5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2,</a:t>
            </a:r>
            <a:r>
              <a:rPr sz="3600" b="1" i="1" spc="-5" dirty="0">
                <a:latin typeface="Calibri"/>
                <a:cs typeface="Calibri"/>
              </a:rPr>
              <a:t> </a:t>
            </a:r>
            <a:r>
              <a:rPr sz="3600" b="1" i="1" spc="-10" dirty="0">
                <a:latin typeface="Calibri"/>
                <a:cs typeface="Calibri"/>
              </a:rPr>
              <a:t>…,</a:t>
            </a:r>
            <a:r>
              <a:rPr sz="3600" b="1" i="1" spc="-5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m</a:t>
            </a:r>
            <a:endParaRPr sz="36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814"/>
              </a:spcBef>
              <a:tabLst>
                <a:tab pos="1035050" algn="l"/>
              </a:tabLst>
            </a:pPr>
            <a:r>
              <a:rPr sz="7500" spc="82" baseline="-8333" dirty="0">
                <a:latin typeface="Symbol"/>
                <a:cs typeface="Symbol"/>
              </a:rPr>
              <a:t></a:t>
            </a:r>
            <a:r>
              <a:rPr sz="7500" spc="-615" baseline="-8333" dirty="0">
                <a:latin typeface="Times New Roman"/>
                <a:cs typeface="Times New Roman"/>
              </a:rPr>
              <a:t> </a:t>
            </a:r>
            <a:r>
              <a:rPr sz="3350" i="1" spc="-20" dirty="0">
                <a:latin typeface="Times New Roman"/>
                <a:cs typeface="Times New Roman"/>
              </a:rPr>
              <a:t>p</a:t>
            </a:r>
            <a:r>
              <a:rPr sz="2925" i="1" spc="7" baseline="-24216" dirty="0">
                <a:latin typeface="Times New Roman"/>
                <a:cs typeface="Times New Roman"/>
              </a:rPr>
              <a:t>i</a:t>
            </a:r>
            <a:r>
              <a:rPr sz="2925" i="1" baseline="-24216" dirty="0">
                <a:latin typeface="Times New Roman"/>
                <a:cs typeface="Times New Roman"/>
              </a:rPr>
              <a:t>	</a:t>
            </a:r>
            <a:r>
              <a:rPr sz="3350" spc="20" dirty="0">
                <a:latin typeface="Symbol"/>
                <a:cs typeface="Symbol"/>
              </a:rPr>
              <a:t></a:t>
            </a:r>
            <a:r>
              <a:rPr sz="3350" spc="-440" dirty="0">
                <a:latin typeface="Times New Roman"/>
                <a:cs typeface="Times New Roman"/>
              </a:rPr>
              <a:t> </a:t>
            </a:r>
            <a:r>
              <a:rPr sz="3350" spc="15" dirty="0">
                <a:latin typeface="Times New Roman"/>
                <a:cs typeface="Times New Roman"/>
              </a:rPr>
              <a:t>1</a:t>
            </a:r>
            <a:endParaRPr sz="3350">
              <a:latin typeface="Times New Roman"/>
              <a:cs typeface="Times New Roman"/>
            </a:endParaRPr>
          </a:p>
          <a:p>
            <a:pPr marL="104775">
              <a:lnSpc>
                <a:spcPct val="100000"/>
              </a:lnSpc>
              <a:spcBef>
                <a:spcPts val="250"/>
              </a:spcBef>
            </a:pPr>
            <a:r>
              <a:rPr sz="1950" i="1" spc="20" dirty="0">
                <a:latin typeface="Times New Roman"/>
                <a:cs typeface="Times New Roman"/>
              </a:rPr>
              <a:t>i</a:t>
            </a:r>
            <a:r>
              <a:rPr sz="1950" spc="20" dirty="0">
                <a:latin typeface="Symbol"/>
                <a:cs typeface="Symbol"/>
              </a:rPr>
              <a:t></a:t>
            </a:r>
            <a:r>
              <a:rPr sz="1950" spc="20" dirty="0">
                <a:latin typeface="Times New Roman"/>
                <a:cs typeface="Times New Roman"/>
              </a:rPr>
              <a:t>1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596" y="4396867"/>
            <a:ext cx="97281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В</a:t>
            </a: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т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орой 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игрок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8089" y="4942134"/>
            <a:ext cx="184785" cy="3663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i="1" spc="25" dirty="0">
                <a:latin typeface="Times New Roman"/>
                <a:cs typeface="Times New Roman"/>
              </a:rPr>
              <a:t>n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2974" y="4216353"/>
            <a:ext cx="7164070" cy="204533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880"/>
              </a:spcBef>
            </a:pPr>
            <a:r>
              <a:rPr sz="3600" b="1" dirty="0">
                <a:latin typeface="Calibri"/>
                <a:cs typeface="Calibri"/>
              </a:rPr>
              <a:t>Q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=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(</a:t>
            </a:r>
            <a:r>
              <a:rPr sz="3600" b="1" i="1" spc="-5" dirty="0">
                <a:latin typeface="Calibri"/>
                <a:cs typeface="Calibri"/>
              </a:rPr>
              <a:t>q</a:t>
            </a:r>
            <a:r>
              <a:rPr sz="3600" b="1" i="1" spc="-7" baseline="-20833" dirty="0">
                <a:latin typeface="Calibri"/>
                <a:cs typeface="Calibri"/>
              </a:rPr>
              <a:t>1</a:t>
            </a:r>
            <a:r>
              <a:rPr sz="3600" b="1" i="1" spc="-5" dirty="0">
                <a:latin typeface="Calibri"/>
                <a:cs typeface="Calibri"/>
              </a:rPr>
              <a:t>,</a:t>
            </a:r>
            <a:r>
              <a:rPr sz="3600" b="1" i="1" spc="5" dirty="0">
                <a:latin typeface="Calibri"/>
                <a:cs typeface="Calibri"/>
              </a:rPr>
              <a:t> </a:t>
            </a:r>
            <a:r>
              <a:rPr sz="3600" b="1" i="1" spc="-5" dirty="0">
                <a:latin typeface="Calibri"/>
                <a:cs typeface="Calibri"/>
              </a:rPr>
              <a:t>q</a:t>
            </a:r>
            <a:r>
              <a:rPr sz="3600" b="1" i="1" spc="-7" baseline="-20833" dirty="0">
                <a:latin typeface="Calibri"/>
                <a:cs typeface="Calibri"/>
              </a:rPr>
              <a:t>2</a:t>
            </a:r>
            <a:r>
              <a:rPr sz="3600" b="1" i="1" spc="-5" dirty="0">
                <a:latin typeface="Calibri"/>
                <a:cs typeface="Calibri"/>
              </a:rPr>
              <a:t>, </a:t>
            </a:r>
            <a:r>
              <a:rPr sz="3600" b="1" i="1" dirty="0">
                <a:latin typeface="Calibri"/>
                <a:cs typeface="Calibri"/>
              </a:rPr>
              <a:t>…,</a:t>
            </a:r>
            <a:r>
              <a:rPr sz="3600" b="1" i="1" spc="-15" dirty="0">
                <a:latin typeface="Calibri"/>
                <a:cs typeface="Calibri"/>
              </a:rPr>
              <a:t> </a:t>
            </a:r>
            <a:r>
              <a:rPr sz="3600" b="1" i="1" spc="-5" dirty="0">
                <a:latin typeface="Calibri"/>
                <a:cs typeface="Calibri"/>
              </a:rPr>
              <a:t>q</a:t>
            </a:r>
            <a:r>
              <a:rPr sz="3600" b="1" i="1" spc="-7" baseline="-20833" dirty="0">
                <a:latin typeface="Calibri"/>
                <a:cs typeface="Calibri"/>
              </a:rPr>
              <a:t>n</a:t>
            </a:r>
            <a:r>
              <a:rPr sz="3600" b="1" i="1" spc="-5" dirty="0">
                <a:latin typeface="Calibri"/>
                <a:cs typeface="Calibri"/>
              </a:rPr>
              <a:t>), q</a:t>
            </a:r>
            <a:r>
              <a:rPr sz="3600" b="1" i="1" spc="-7" baseline="-20833" dirty="0">
                <a:latin typeface="Calibri"/>
                <a:cs typeface="Calibri"/>
              </a:rPr>
              <a:t>j</a:t>
            </a:r>
            <a:r>
              <a:rPr sz="3600" b="1" i="1" spc="405" baseline="-20833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≥</a:t>
            </a:r>
            <a:r>
              <a:rPr sz="3600" b="1" i="1" spc="-10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0,</a:t>
            </a:r>
            <a:r>
              <a:rPr sz="3600" b="1" i="1" spc="-5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j</a:t>
            </a:r>
            <a:r>
              <a:rPr sz="3600" b="1" i="1" spc="-10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=</a:t>
            </a:r>
            <a:r>
              <a:rPr sz="3600" b="1" i="1" spc="-20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1,</a:t>
            </a:r>
            <a:r>
              <a:rPr sz="3600" b="1" i="1" spc="-5" dirty="0">
                <a:latin typeface="Calibri"/>
                <a:cs typeface="Calibri"/>
              </a:rPr>
              <a:t> </a:t>
            </a:r>
            <a:r>
              <a:rPr sz="3600" b="1" i="1" dirty="0">
                <a:latin typeface="Calibri"/>
                <a:cs typeface="Calibri"/>
              </a:rPr>
              <a:t>2,</a:t>
            </a:r>
            <a:r>
              <a:rPr sz="3600" b="1" i="1" spc="-5" dirty="0">
                <a:latin typeface="Calibri"/>
                <a:cs typeface="Calibri"/>
              </a:rPr>
              <a:t> </a:t>
            </a:r>
            <a:r>
              <a:rPr sz="3600" b="1" i="1" spc="-10" dirty="0">
                <a:latin typeface="Calibri"/>
                <a:cs typeface="Calibri"/>
              </a:rPr>
              <a:t>…, </a:t>
            </a:r>
            <a:r>
              <a:rPr sz="3600" b="1" i="1" dirty="0">
                <a:latin typeface="Calibri"/>
                <a:cs typeface="Calibri"/>
              </a:rPr>
              <a:t>n</a:t>
            </a:r>
            <a:endParaRPr sz="36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250"/>
              </a:spcBef>
              <a:tabLst>
                <a:tab pos="1146810" algn="l"/>
              </a:tabLst>
            </a:pPr>
            <a:r>
              <a:rPr sz="8325" spc="719" baseline="-8008" dirty="0">
                <a:latin typeface="Symbol"/>
                <a:cs typeface="Symbol"/>
              </a:rPr>
              <a:t></a:t>
            </a:r>
            <a:r>
              <a:rPr sz="3900" b="1" i="1" spc="395" dirty="0">
                <a:latin typeface="Times New Roman"/>
                <a:cs typeface="Times New Roman"/>
              </a:rPr>
              <a:t>q</a:t>
            </a:r>
            <a:r>
              <a:rPr sz="3300" b="1" i="1" spc="15" baseline="-25252" dirty="0">
                <a:latin typeface="Times New Roman"/>
                <a:cs typeface="Times New Roman"/>
              </a:rPr>
              <a:t>j</a:t>
            </a:r>
            <a:r>
              <a:rPr sz="3300" b="1" i="1" baseline="-25252" dirty="0">
                <a:latin typeface="Times New Roman"/>
                <a:cs typeface="Times New Roman"/>
              </a:rPr>
              <a:t>	</a:t>
            </a:r>
            <a:r>
              <a:rPr sz="3900" spc="20" dirty="0">
                <a:latin typeface="Symbol"/>
                <a:cs typeface="Symbol"/>
              </a:rPr>
              <a:t></a:t>
            </a:r>
            <a:r>
              <a:rPr sz="3900" spc="-254" dirty="0">
                <a:latin typeface="Times New Roman"/>
                <a:cs typeface="Times New Roman"/>
              </a:rPr>
              <a:t> </a:t>
            </a:r>
            <a:r>
              <a:rPr sz="3900" b="1" spc="20" dirty="0">
                <a:latin typeface="Times New Roman"/>
                <a:cs typeface="Times New Roman"/>
              </a:rPr>
              <a:t>1</a:t>
            </a:r>
            <a:endParaRPr sz="3900">
              <a:latin typeface="Times New Roman"/>
              <a:cs typeface="Times New Roman"/>
            </a:endParaRPr>
          </a:p>
          <a:p>
            <a:pPr marL="124460">
              <a:lnSpc>
                <a:spcPct val="100000"/>
              </a:lnSpc>
              <a:spcBef>
                <a:spcPts val="245"/>
              </a:spcBef>
            </a:pPr>
            <a:r>
              <a:rPr sz="2200" b="1" i="1" spc="90" dirty="0">
                <a:latin typeface="Times New Roman"/>
                <a:cs typeface="Times New Roman"/>
              </a:rPr>
              <a:t>j</a:t>
            </a:r>
            <a:r>
              <a:rPr sz="2200" spc="90" dirty="0">
                <a:latin typeface="Symbol"/>
                <a:cs typeface="Symbol"/>
              </a:rPr>
              <a:t></a:t>
            </a:r>
            <a:r>
              <a:rPr sz="2200" b="1" spc="90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5216"/>
            <a:ext cx="9144000" cy="8869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711" y="1777365"/>
            <a:ext cx="754316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 marR="24765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Calibri"/>
                <a:cs typeface="Calibri"/>
              </a:rPr>
              <a:t>Смешанные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стратегии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в</a:t>
            </a:r>
            <a:r>
              <a:rPr sz="3600" b="1" spc="-3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теории </a:t>
            </a:r>
            <a:r>
              <a:rPr sz="3600" b="1" spc="-5" dirty="0">
                <a:latin typeface="Calibri"/>
                <a:cs typeface="Calibri"/>
              </a:rPr>
              <a:t>игр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представляют</a:t>
            </a:r>
            <a:r>
              <a:rPr sz="3600" b="1" spc="-2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собой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35" dirty="0">
                <a:latin typeface="Calibri"/>
                <a:cs typeface="Calibri"/>
              </a:rPr>
              <a:t>модель</a:t>
            </a:r>
            <a:endParaRPr sz="3600">
              <a:latin typeface="Calibri"/>
              <a:cs typeface="Calibri"/>
            </a:endParaRPr>
          </a:p>
          <a:p>
            <a:pPr marL="12700" marR="5080" indent="3175" algn="ctr">
              <a:lnSpc>
                <a:spcPct val="100000"/>
              </a:lnSpc>
            </a:pPr>
            <a:r>
              <a:rPr sz="3600" b="1" spc="-5" dirty="0">
                <a:latin typeface="Calibri"/>
                <a:cs typeface="Calibri"/>
              </a:rPr>
              <a:t>изменчивой,</a:t>
            </a:r>
            <a:r>
              <a:rPr sz="3600" b="1" spc="20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гибкой</a:t>
            </a:r>
            <a:r>
              <a:rPr sz="3600" b="1" spc="4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тактики,</a:t>
            </a:r>
            <a:r>
              <a:rPr sz="3600" b="1" spc="25" dirty="0">
                <a:latin typeface="Calibri"/>
                <a:cs typeface="Calibri"/>
              </a:rPr>
              <a:t> </a:t>
            </a:r>
            <a:r>
              <a:rPr sz="3600" b="1" spc="-55" dirty="0">
                <a:latin typeface="Calibri"/>
                <a:cs typeface="Calibri"/>
              </a:rPr>
              <a:t>когда </a:t>
            </a:r>
            <a:r>
              <a:rPr sz="3600" b="1" spc="-5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ни</a:t>
            </a:r>
            <a:r>
              <a:rPr sz="3600" b="1" spc="-30" dirty="0">
                <a:latin typeface="Calibri"/>
                <a:cs typeface="Calibri"/>
              </a:rPr>
              <a:t> </a:t>
            </a:r>
            <a:r>
              <a:rPr sz="3600" b="1" spc="-25" dirty="0">
                <a:latin typeface="Calibri"/>
                <a:cs typeface="Calibri"/>
              </a:rPr>
              <a:t>один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из</a:t>
            </a:r>
            <a:r>
              <a:rPr sz="3600" b="1" spc="-15" dirty="0">
                <a:latin typeface="Calibri"/>
                <a:cs typeface="Calibri"/>
              </a:rPr>
              <a:t> игроков</a:t>
            </a:r>
            <a:r>
              <a:rPr sz="3600" b="1" spc="-5" dirty="0">
                <a:latin typeface="Calibri"/>
                <a:cs typeface="Calibri"/>
              </a:rPr>
              <a:t> не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25" dirty="0">
                <a:latin typeface="Calibri"/>
                <a:cs typeface="Calibri"/>
              </a:rPr>
              <a:t>знает,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какую 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чистую </a:t>
            </a:r>
            <a:r>
              <a:rPr sz="3600" b="1" spc="-10" dirty="0">
                <a:latin typeface="Calibri"/>
                <a:cs typeface="Calibri"/>
              </a:rPr>
              <a:t>стратегию </a:t>
            </a:r>
            <a:r>
              <a:rPr sz="3600" b="1" spc="-5" dirty="0">
                <a:latin typeface="Calibri"/>
                <a:cs typeface="Calibri"/>
              </a:rPr>
              <a:t>выберет противник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в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данной</a:t>
            </a:r>
            <a:r>
              <a:rPr sz="3600" b="1" spc="-3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партии.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84" y="411479"/>
            <a:ext cx="8563356" cy="886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7595" y="2284602"/>
            <a:ext cx="681228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  <a:tabLst>
                <a:tab pos="1741805" algn="l"/>
                <a:tab pos="2154555" algn="l"/>
                <a:tab pos="3133725" algn="l"/>
                <a:tab pos="3604895" algn="l"/>
                <a:tab pos="5209540" algn="l"/>
                <a:tab pos="5328285" algn="l"/>
                <a:tab pos="6597650" algn="l"/>
              </a:tabLst>
            </a:pPr>
            <a:r>
              <a:rPr sz="3200" spc="-5" dirty="0">
                <a:solidFill>
                  <a:srgbClr val="C00000"/>
                </a:solidFill>
              </a:rPr>
              <a:t>Ср</a:t>
            </a:r>
            <a:r>
              <a:rPr sz="3200" spc="-60" dirty="0">
                <a:solidFill>
                  <a:srgbClr val="C00000"/>
                </a:solidFill>
              </a:rPr>
              <a:t>е</a:t>
            </a:r>
            <a:r>
              <a:rPr sz="3200" spc="-5" dirty="0">
                <a:solidFill>
                  <a:srgbClr val="C00000"/>
                </a:solidFill>
              </a:rPr>
              <a:t>дни</a:t>
            </a:r>
            <a:r>
              <a:rPr sz="3200" dirty="0">
                <a:solidFill>
                  <a:srgbClr val="C00000"/>
                </a:solidFill>
              </a:rPr>
              <a:t>й	выигрыш	</a:t>
            </a:r>
            <a:r>
              <a:rPr sz="3200" spc="-5" dirty="0"/>
              <a:t>перво</a:t>
            </a:r>
            <a:r>
              <a:rPr sz="3200" spc="-25" dirty="0"/>
              <a:t>г</a:t>
            </a:r>
            <a:r>
              <a:rPr sz="3200" dirty="0"/>
              <a:t>о	игро</a:t>
            </a:r>
            <a:r>
              <a:rPr sz="3200" spc="-35" dirty="0"/>
              <a:t>к</a:t>
            </a:r>
            <a:r>
              <a:rPr sz="3200" dirty="0"/>
              <a:t>а	в  </a:t>
            </a:r>
            <a:r>
              <a:rPr sz="3200" spc="-5" dirty="0"/>
              <a:t>матричной	</a:t>
            </a:r>
            <a:r>
              <a:rPr sz="3200" dirty="0"/>
              <a:t>игре	с</a:t>
            </a:r>
            <a:r>
              <a:rPr sz="3200" spc="-5" dirty="0"/>
              <a:t> матрицей		</a:t>
            </a:r>
            <a:r>
              <a:rPr sz="3200" dirty="0"/>
              <a:t>А</a:t>
            </a:r>
            <a:endParaRPr sz="3200"/>
          </a:p>
          <a:p>
            <a:pPr marL="12700" marR="63500" algn="ctr">
              <a:lnSpc>
                <a:spcPct val="100000"/>
              </a:lnSpc>
              <a:tabLst>
                <a:tab pos="2329180" algn="l"/>
                <a:tab pos="2680970" algn="l"/>
                <a:tab pos="3674110" algn="l"/>
              </a:tabLst>
            </a:pPr>
            <a:r>
              <a:rPr sz="3200" dirty="0"/>
              <a:t>вы</a:t>
            </a:r>
            <a:r>
              <a:rPr sz="3200" spc="-15" dirty="0"/>
              <a:t>ра</a:t>
            </a:r>
            <a:r>
              <a:rPr sz="3200" spc="-35" dirty="0"/>
              <a:t>ж</a:t>
            </a:r>
            <a:r>
              <a:rPr sz="3200" dirty="0"/>
              <a:t>а</a:t>
            </a:r>
            <a:r>
              <a:rPr sz="3200" spc="-15" dirty="0"/>
              <a:t>е</a:t>
            </a:r>
            <a:r>
              <a:rPr sz="3200" spc="-25" dirty="0"/>
              <a:t>т</a:t>
            </a:r>
            <a:r>
              <a:rPr sz="3200" spc="-5" dirty="0"/>
              <a:t>с</a:t>
            </a:r>
            <a:r>
              <a:rPr sz="3200" dirty="0"/>
              <a:t>я	в ви</a:t>
            </a:r>
            <a:r>
              <a:rPr sz="3200" spc="-35" dirty="0"/>
              <a:t>д</a:t>
            </a:r>
            <a:r>
              <a:rPr sz="3200" dirty="0"/>
              <a:t>е	</a:t>
            </a:r>
            <a:r>
              <a:rPr sz="3200" spc="-5" dirty="0"/>
              <a:t>м</a:t>
            </a:r>
            <a:r>
              <a:rPr sz="3200" spc="-25" dirty="0"/>
              <a:t>ат</a:t>
            </a:r>
            <a:r>
              <a:rPr sz="3200" spc="-35" dirty="0"/>
              <a:t>е</a:t>
            </a:r>
            <a:r>
              <a:rPr sz="3200" spc="-5" dirty="0"/>
              <a:t>м</a:t>
            </a:r>
            <a:r>
              <a:rPr sz="3200" spc="-25" dirty="0"/>
              <a:t>а</a:t>
            </a:r>
            <a:r>
              <a:rPr sz="3200" dirty="0"/>
              <a:t>тич</a:t>
            </a:r>
            <a:r>
              <a:rPr sz="3200" spc="-10" dirty="0"/>
              <a:t>е</a:t>
            </a:r>
            <a:r>
              <a:rPr sz="3200" spc="-5" dirty="0"/>
              <a:t>с</a:t>
            </a:r>
            <a:r>
              <a:rPr sz="3200" spc="-65" dirty="0"/>
              <a:t>к</a:t>
            </a:r>
            <a:r>
              <a:rPr sz="3200" dirty="0"/>
              <a:t>о</a:t>
            </a:r>
            <a:r>
              <a:rPr sz="3200" spc="-20" dirty="0"/>
              <a:t>г</a:t>
            </a:r>
            <a:r>
              <a:rPr sz="3200" dirty="0"/>
              <a:t>о  </a:t>
            </a:r>
            <a:r>
              <a:rPr sz="3200" spc="-5" dirty="0"/>
              <a:t>ожидания</a:t>
            </a:r>
            <a:r>
              <a:rPr sz="3200" spc="-15" dirty="0"/>
              <a:t> </a:t>
            </a:r>
            <a:r>
              <a:rPr sz="3200" spc="-10" dirty="0"/>
              <a:t>его	</a:t>
            </a:r>
            <a:r>
              <a:rPr sz="3200" dirty="0"/>
              <a:t>выигрышей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411479"/>
            <a:ext cx="7168896" cy="8869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75613" y="3429000"/>
            <a:ext cx="6146800" cy="1600200"/>
          </a:xfrm>
          <a:custGeom>
            <a:avLst/>
            <a:gdLst/>
            <a:ahLst/>
            <a:cxnLst/>
            <a:rect l="l" t="t" r="r" b="b"/>
            <a:pathLst>
              <a:path w="6146800" h="1600200">
                <a:moveTo>
                  <a:pt x="0" y="1600200"/>
                </a:moveTo>
                <a:lnTo>
                  <a:pt x="6146800" y="1600200"/>
                </a:lnTo>
                <a:lnTo>
                  <a:pt x="6146800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4621" y="1432052"/>
            <a:ext cx="8128634" cy="4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55880" indent="691515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Calibri"/>
                <a:cs typeface="Calibri"/>
              </a:rPr>
              <a:t>Если</a:t>
            </a:r>
            <a:r>
              <a:rPr sz="2800" b="1" spc="-5" dirty="0">
                <a:latin typeface="Calibri"/>
                <a:cs typeface="Calibri"/>
              </a:rPr>
              <a:t> игрок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А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применяет</a:t>
            </a:r>
            <a:r>
              <a:rPr sz="2800" b="1" spc="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смешанную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стратегию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</a:t>
            </a:r>
            <a:r>
              <a:rPr sz="2775" b="1" spc="-7" baseline="-25525" dirty="0">
                <a:latin typeface="Calibri"/>
                <a:cs typeface="Calibri"/>
              </a:rPr>
              <a:t>A</a:t>
            </a:r>
            <a:r>
              <a:rPr sz="2800" b="1" spc="-5" dirty="0">
                <a:latin typeface="Calibri"/>
                <a:cs typeface="Calibri"/>
              </a:rPr>
              <a:t>=|p</a:t>
            </a:r>
            <a:r>
              <a:rPr sz="2775" b="1" spc="-7" baseline="-25525" dirty="0">
                <a:latin typeface="Calibri"/>
                <a:cs typeface="Calibri"/>
              </a:rPr>
              <a:t>1</a:t>
            </a:r>
            <a:r>
              <a:rPr sz="2800" b="1" spc="-5" dirty="0">
                <a:latin typeface="Calibri"/>
                <a:cs typeface="Calibri"/>
              </a:rPr>
              <a:t>,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</a:t>
            </a:r>
            <a:r>
              <a:rPr sz="2775" b="1" baseline="-25525" dirty="0">
                <a:latin typeface="Calibri"/>
                <a:cs typeface="Calibri"/>
              </a:rPr>
              <a:t>2</a:t>
            </a:r>
            <a:r>
              <a:rPr sz="2800" b="1" dirty="0">
                <a:latin typeface="Calibri"/>
                <a:cs typeface="Calibri"/>
              </a:rPr>
              <a:t>,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...,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</a:t>
            </a:r>
            <a:r>
              <a:rPr sz="2775" b="1" baseline="-25525" dirty="0">
                <a:latin typeface="Calibri"/>
                <a:cs typeface="Calibri"/>
              </a:rPr>
              <a:t>m</a:t>
            </a:r>
            <a:r>
              <a:rPr sz="2800" b="1" dirty="0">
                <a:latin typeface="Calibri"/>
                <a:cs typeface="Calibri"/>
              </a:rPr>
              <a:t>|, </a:t>
            </a:r>
            <a:r>
              <a:rPr sz="2800" b="1" spc="-5" dirty="0">
                <a:latin typeface="Calibri"/>
                <a:cs typeface="Calibri"/>
              </a:rPr>
              <a:t>а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игрок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В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смешанную</a:t>
            </a:r>
            <a:r>
              <a:rPr sz="2800" b="1" spc="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стратегию </a:t>
            </a:r>
            <a:r>
              <a:rPr sz="2800" b="1" spc="-5" dirty="0">
                <a:latin typeface="Calibri"/>
                <a:cs typeface="Calibri"/>
              </a:rPr>
              <a:t> S</a:t>
            </a:r>
            <a:r>
              <a:rPr sz="2775" b="1" spc="-7" baseline="-25525" dirty="0">
                <a:latin typeface="Calibri"/>
                <a:cs typeface="Calibri"/>
              </a:rPr>
              <a:t>B</a:t>
            </a:r>
            <a:r>
              <a:rPr sz="2800" b="1" spc="-5" dirty="0">
                <a:latin typeface="Calibri"/>
                <a:cs typeface="Calibri"/>
              </a:rPr>
              <a:t>=|q</a:t>
            </a:r>
            <a:r>
              <a:rPr sz="2775" b="1" spc="-7" baseline="-25525" dirty="0">
                <a:latin typeface="Calibri"/>
                <a:cs typeface="Calibri"/>
              </a:rPr>
              <a:t>1</a:t>
            </a:r>
            <a:r>
              <a:rPr sz="2800" b="1" spc="-5" dirty="0">
                <a:latin typeface="Calibri"/>
                <a:cs typeface="Calibri"/>
              </a:rPr>
              <a:t>,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q</a:t>
            </a:r>
            <a:r>
              <a:rPr sz="2775" b="1" spc="-7" baseline="-25525" dirty="0">
                <a:latin typeface="Calibri"/>
                <a:cs typeface="Calibri"/>
              </a:rPr>
              <a:t>2</a:t>
            </a:r>
            <a:r>
              <a:rPr sz="2800" b="1" spc="-5" dirty="0">
                <a:latin typeface="Calibri"/>
                <a:cs typeface="Calibri"/>
              </a:rPr>
              <a:t>, ...,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q</a:t>
            </a:r>
            <a:r>
              <a:rPr sz="2775" b="1" spc="-7" baseline="-25525" dirty="0">
                <a:latin typeface="Calibri"/>
                <a:cs typeface="Calibri"/>
              </a:rPr>
              <a:t>n</a:t>
            </a:r>
            <a:r>
              <a:rPr sz="2800" b="1" spc="-5" dirty="0">
                <a:latin typeface="Calibri"/>
                <a:cs typeface="Calibri"/>
              </a:rPr>
              <a:t>|, </a:t>
            </a:r>
            <a:r>
              <a:rPr sz="2800" b="1" spc="-15" dirty="0">
                <a:latin typeface="Calibri"/>
                <a:cs typeface="Calibri"/>
              </a:rPr>
              <a:t>то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средний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выигрыш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игрока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А</a:t>
            </a:r>
            <a:endParaRPr sz="2800">
              <a:latin typeface="Calibri"/>
              <a:cs typeface="Calibri"/>
            </a:endParaRPr>
          </a:p>
          <a:p>
            <a:pPr marL="1697355">
              <a:lnSpc>
                <a:spcPct val="100000"/>
              </a:lnSpc>
            </a:pPr>
            <a:r>
              <a:rPr sz="2800" b="1" spc="-20" dirty="0">
                <a:latin typeface="Calibri"/>
                <a:cs typeface="Calibri"/>
              </a:rPr>
              <a:t>определяется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соотношением</a:t>
            </a:r>
            <a:endParaRPr sz="2800">
              <a:latin typeface="Calibri"/>
              <a:cs typeface="Calibri"/>
            </a:endParaRPr>
          </a:p>
          <a:p>
            <a:pPr marL="316865" algn="ctr">
              <a:lnSpc>
                <a:spcPts val="3529"/>
              </a:lnSpc>
              <a:spcBef>
                <a:spcPts val="1975"/>
              </a:spcBef>
              <a:tabLst>
                <a:tab pos="1187450" algn="l"/>
              </a:tabLst>
            </a:pPr>
            <a:r>
              <a:rPr sz="3500" i="1" spc="55" dirty="0">
                <a:latin typeface="Times New Roman"/>
                <a:cs typeface="Times New Roman"/>
              </a:rPr>
              <a:t>m	</a:t>
            </a:r>
            <a:r>
              <a:rPr sz="3500" i="1" spc="35" dirty="0">
                <a:latin typeface="Times New Roman"/>
                <a:cs typeface="Times New Roman"/>
              </a:rPr>
              <a:t>n</a:t>
            </a:r>
            <a:endParaRPr sz="3500">
              <a:latin typeface="Times New Roman"/>
              <a:cs typeface="Times New Roman"/>
            </a:endParaRPr>
          </a:p>
          <a:p>
            <a:pPr marR="293370" algn="ctr">
              <a:lnSpc>
                <a:spcPts val="4250"/>
              </a:lnSpc>
              <a:tabLst>
                <a:tab pos="2695575" algn="l"/>
                <a:tab pos="3515360" algn="l"/>
                <a:tab pos="4169410" algn="l"/>
              </a:tabLst>
            </a:pPr>
            <a:r>
              <a:rPr sz="4100" i="1" spc="610" dirty="0">
                <a:latin typeface="Times New Roman"/>
                <a:cs typeface="Times New Roman"/>
              </a:rPr>
              <a:t>H</a:t>
            </a:r>
            <a:r>
              <a:rPr sz="6150" i="1" spc="315" baseline="-29132" dirty="0">
                <a:latin typeface="Times New Roman"/>
                <a:cs typeface="Times New Roman"/>
              </a:rPr>
              <a:t>A</a:t>
            </a:r>
            <a:r>
              <a:rPr sz="4100" spc="190" dirty="0">
                <a:latin typeface="Times New Roman"/>
                <a:cs typeface="Times New Roman"/>
              </a:rPr>
              <a:t>(</a:t>
            </a:r>
            <a:r>
              <a:rPr sz="4100" i="1" spc="15" dirty="0">
                <a:latin typeface="Times New Roman"/>
                <a:cs typeface="Times New Roman"/>
              </a:rPr>
              <a:t>P</a:t>
            </a:r>
            <a:r>
              <a:rPr sz="4100" spc="265" dirty="0">
                <a:latin typeface="Times New Roman"/>
                <a:cs typeface="Times New Roman"/>
              </a:rPr>
              <a:t>,</a:t>
            </a:r>
            <a:r>
              <a:rPr sz="4100" i="1" spc="70" dirty="0">
                <a:latin typeface="Times New Roman"/>
                <a:cs typeface="Times New Roman"/>
              </a:rPr>
              <a:t>Q</a:t>
            </a:r>
            <a:r>
              <a:rPr sz="4100" spc="25" dirty="0">
                <a:latin typeface="Times New Roman"/>
                <a:cs typeface="Times New Roman"/>
              </a:rPr>
              <a:t>)</a:t>
            </a:r>
            <a:r>
              <a:rPr sz="4100" spc="-275" dirty="0">
                <a:latin typeface="Times New Roman"/>
                <a:cs typeface="Times New Roman"/>
              </a:rPr>
              <a:t> </a:t>
            </a:r>
            <a:r>
              <a:rPr sz="4100" spc="40" dirty="0">
                <a:latin typeface="Symbol"/>
                <a:cs typeface="Symbol"/>
              </a:rPr>
              <a:t></a:t>
            </a:r>
            <a:r>
              <a:rPr sz="4100" dirty="0">
                <a:latin typeface="Times New Roman"/>
                <a:cs typeface="Times New Roman"/>
              </a:rPr>
              <a:t>	</a:t>
            </a:r>
            <a:r>
              <a:rPr sz="6150" spc="75" baseline="-6097" dirty="0">
                <a:latin typeface="Symbol"/>
                <a:cs typeface="Symbol"/>
              </a:rPr>
              <a:t></a:t>
            </a:r>
            <a:r>
              <a:rPr sz="6150" baseline="-6097" dirty="0">
                <a:latin typeface="Times New Roman"/>
                <a:cs typeface="Times New Roman"/>
              </a:rPr>
              <a:t>	</a:t>
            </a:r>
            <a:r>
              <a:rPr sz="6150" spc="75" baseline="-6097" dirty="0">
                <a:latin typeface="Symbol"/>
                <a:cs typeface="Symbol"/>
              </a:rPr>
              <a:t></a:t>
            </a:r>
            <a:r>
              <a:rPr sz="6150" baseline="-6097" dirty="0">
                <a:latin typeface="Times New Roman"/>
                <a:cs typeface="Times New Roman"/>
              </a:rPr>
              <a:t>	</a:t>
            </a:r>
            <a:r>
              <a:rPr sz="4100" i="1" spc="-160" dirty="0">
                <a:latin typeface="Times New Roman"/>
                <a:cs typeface="Times New Roman"/>
              </a:rPr>
              <a:t>a</a:t>
            </a:r>
            <a:r>
              <a:rPr sz="6150" i="1" spc="44" baseline="-27100" dirty="0">
                <a:latin typeface="Times New Roman"/>
                <a:cs typeface="Times New Roman"/>
              </a:rPr>
              <a:t>i</a:t>
            </a:r>
            <a:r>
              <a:rPr sz="6150" i="1" spc="30" baseline="-27100" dirty="0">
                <a:latin typeface="Times New Roman"/>
                <a:cs typeface="Times New Roman"/>
              </a:rPr>
              <a:t>j</a:t>
            </a:r>
            <a:r>
              <a:rPr sz="6150" i="1" spc="-405" baseline="-27100" dirty="0">
                <a:latin typeface="Times New Roman"/>
                <a:cs typeface="Times New Roman"/>
              </a:rPr>
              <a:t> </a:t>
            </a:r>
            <a:r>
              <a:rPr sz="4100" i="1" spc="-130" dirty="0">
                <a:latin typeface="Times New Roman"/>
                <a:cs typeface="Times New Roman"/>
              </a:rPr>
              <a:t>p</a:t>
            </a:r>
            <a:r>
              <a:rPr sz="5250" i="1" spc="30" baseline="-31746" dirty="0">
                <a:latin typeface="Times New Roman"/>
                <a:cs typeface="Times New Roman"/>
              </a:rPr>
              <a:t>i</a:t>
            </a:r>
            <a:r>
              <a:rPr sz="5250" i="1" spc="-142" baseline="-31746" dirty="0">
                <a:latin typeface="Times New Roman"/>
                <a:cs typeface="Times New Roman"/>
              </a:rPr>
              <a:t> </a:t>
            </a:r>
            <a:r>
              <a:rPr sz="4100" spc="15" dirty="0">
                <a:latin typeface="Symbol"/>
                <a:cs typeface="Symbol"/>
              </a:rPr>
              <a:t></a:t>
            </a:r>
            <a:r>
              <a:rPr sz="4100" spc="-665" dirty="0">
                <a:latin typeface="Times New Roman"/>
                <a:cs typeface="Times New Roman"/>
              </a:rPr>
              <a:t> </a:t>
            </a:r>
            <a:r>
              <a:rPr sz="4100" i="1" spc="35" dirty="0">
                <a:latin typeface="Times New Roman"/>
                <a:cs typeface="Times New Roman"/>
              </a:rPr>
              <a:t>q</a:t>
            </a:r>
            <a:r>
              <a:rPr sz="4100" i="1" spc="-420" dirty="0">
                <a:latin typeface="Times New Roman"/>
                <a:cs typeface="Times New Roman"/>
              </a:rPr>
              <a:t> </a:t>
            </a:r>
            <a:r>
              <a:rPr sz="5250" i="1" spc="30" baseline="-31746" dirty="0">
                <a:latin typeface="Times New Roman"/>
                <a:cs typeface="Times New Roman"/>
              </a:rPr>
              <a:t>j</a:t>
            </a:r>
            <a:endParaRPr sz="5250" baseline="-31746">
              <a:latin typeface="Times New Roman"/>
              <a:cs typeface="Times New Roman"/>
            </a:endParaRPr>
          </a:p>
          <a:p>
            <a:pPr marL="447040" algn="ctr">
              <a:lnSpc>
                <a:spcPct val="100000"/>
              </a:lnSpc>
              <a:spcBef>
                <a:spcPts val="25"/>
              </a:spcBef>
            </a:pPr>
            <a:r>
              <a:rPr sz="3500" i="1" spc="20" dirty="0">
                <a:latin typeface="Times New Roman"/>
                <a:cs typeface="Times New Roman"/>
              </a:rPr>
              <a:t>i</a:t>
            </a:r>
            <a:r>
              <a:rPr sz="3500" i="1" spc="-5" dirty="0">
                <a:latin typeface="Times New Roman"/>
                <a:cs typeface="Times New Roman"/>
              </a:rPr>
              <a:t> </a:t>
            </a:r>
            <a:r>
              <a:rPr sz="3500" spc="40" dirty="0">
                <a:latin typeface="Symbol"/>
                <a:cs typeface="Symbol"/>
              </a:rPr>
              <a:t></a:t>
            </a:r>
            <a:r>
              <a:rPr sz="3500" spc="-475" dirty="0">
                <a:latin typeface="Times New Roman"/>
                <a:cs typeface="Times New Roman"/>
              </a:rPr>
              <a:t> </a:t>
            </a:r>
            <a:r>
              <a:rPr sz="3500" spc="35" dirty="0">
                <a:latin typeface="Times New Roman"/>
                <a:cs typeface="Times New Roman"/>
              </a:rPr>
              <a:t>1</a:t>
            </a:r>
            <a:r>
              <a:rPr sz="3500" spc="-85" dirty="0">
                <a:latin typeface="Times New Roman"/>
                <a:cs typeface="Times New Roman"/>
              </a:rPr>
              <a:t> </a:t>
            </a:r>
            <a:r>
              <a:rPr sz="3500" i="1" spc="20" dirty="0">
                <a:latin typeface="Times New Roman"/>
                <a:cs typeface="Times New Roman"/>
              </a:rPr>
              <a:t>j</a:t>
            </a:r>
            <a:r>
              <a:rPr sz="3500" i="1" spc="55" dirty="0">
                <a:latin typeface="Times New Roman"/>
                <a:cs typeface="Times New Roman"/>
              </a:rPr>
              <a:t> </a:t>
            </a:r>
            <a:r>
              <a:rPr sz="3500" spc="40" dirty="0">
                <a:latin typeface="Symbol"/>
                <a:cs typeface="Symbol"/>
              </a:rPr>
              <a:t></a:t>
            </a:r>
            <a:r>
              <a:rPr sz="3500" spc="-475" dirty="0">
                <a:latin typeface="Times New Roman"/>
                <a:cs typeface="Times New Roman"/>
              </a:rPr>
              <a:t> </a:t>
            </a:r>
            <a:r>
              <a:rPr sz="3500" spc="35" dirty="0">
                <a:latin typeface="Times New Roman"/>
                <a:cs typeface="Times New Roman"/>
              </a:rPr>
              <a:t>1</a:t>
            </a:r>
            <a:endParaRPr sz="3500">
              <a:latin typeface="Times New Roman"/>
              <a:cs typeface="Times New Roman"/>
            </a:endParaRPr>
          </a:p>
          <a:p>
            <a:pPr marL="296545" algn="ctr">
              <a:lnSpc>
                <a:spcPct val="100000"/>
              </a:lnSpc>
              <a:spcBef>
                <a:spcPts val="3254"/>
              </a:spcBef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Средний</a:t>
            </a:r>
            <a:r>
              <a:rPr sz="28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проигрыш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игрока</a:t>
            </a:r>
            <a:r>
              <a:rPr sz="28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В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равен</a:t>
            </a:r>
            <a:r>
              <a:rPr sz="28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такой</a:t>
            </a:r>
            <a:r>
              <a:rPr sz="28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C00000"/>
                </a:solidFill>
                <a:latin typeface="Calibri"/>
                <a:cs typeface="Calibri"/>
              </a:rPr>
              <a:t>же</a:t>
            </a:r>
            <a:endParaRPr sz="2800">
              <a:latin typeface="Calibri"/>
              <a:cs typeface="Calibri"/>
            </a:endParaRPr>
          </a:p>
          <a:p>
            <a:pPr marR="596265" algn="ctr">
              <a:lnSpc>
                <a:spcPct val="100000"/>
              </a:lnSpc>
            </a:pPr>
            <a:r>
              <a:rPr sz="2800" b="1" spc="-10" dirty="0">
                <a:solidFill>
                  <a:srgbClr val="C00000"/>
                </a:solidFill>
                <a:latin typeface="Calibri"/>
                <a:cs typeface="Calibri"/>
              </a:rPr>
              <a:t>величине.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904" y="411479"/>
            <a:ext cx="8366759" cy="14996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440" y="1868246"/>
            <a:ext cx="7845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Формируя</a:t>
            </a:r>
            <a:r>
              <a:rPr spc="15" dirty="0"/>
              <a:t> </a:t>
            </a:r>
            <a:r>
              <a:rPr spc="-5" dirty="0"/>
              <a:t>свою</a:t>
            </a:r>
            <a:r>
              <a:rPr spc="15" dirty="0"/>
              <a:t> </a:t>
            </a:r>
            <a:r>
              <a:rPr spc="-10" dirty="0"/>
              <a:t>стратегию</a:t>
            </a:r>
            <a:r>
              <a:rPr dirty="0"/>
              <a:t> </a:t>
            </a:r>
            <a:r>
              <a:rPr spc="15" dirty="0"/>
              <a:t>S</a:t>
            </a:r>
            <a:r>
              <a:rPr sz="2775" spc="22" baseline="-21021" dirty="0"/>
              <a:t>А</a:t>
            </a:r>
            <a:r>
              <a:rPr sz="2775" spc="330" baseline="-21021" dirty="0"/>
              <a:t> </a:t>
            </a:r>
            <a:r>
              <a:rPr sz="2800" spc="-5" dirty="0"/>
              <a:t>в</a:t>
            </a:r>
            <a:r>
              <a:rPr sz="2800" spc="10" dirty="0"/>
              <a:t> </a:t>
            </a:r>
            <a:r>
              <a:rPr sz="2800" spc="-10" dirty="0"/>
              <a:t>антагонистической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2918320" y="5553376"/>
            <a:ext cx="1148715" cy="633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991869" algn="l"/>
              </a:tabLst>
            </a:pPr>
            <a:r>
              <a:rPr sz="3950" b="1" i="1" spc="30" dirty="0">
                <a:latin typeface="Times New Roman"/>
                <a:cs typeface="Times New Roman"/>
              </a:rPr>
              <a:t>i	j</a:t>
            </a:r>
            <a:endParaRPr sz="3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17780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игре,</a:t>
            </a:r>
            <a:r>
              <a:rPr dirty="0"/>
              <a:t> </a:t>
            </a:r>
            <a:r>
              <a:rPr spc="-5" dirty="0"/>
              <a:t>игрок А</a:t>
            </a:r>
            <a:r>
              <a:rPr spc="15" dirty="0"/>
              <a:t> </a:t>
            </a:r>
            <a:r>
              <a:rPr spc="-5" dirty="0"/>
              <a:t>в</a:t>
            </a:r>
            <a:r>
              <a:rPr spc="5" dirty="0"/>
              <a:t> </a:t>
            </a:r>
            <a:r>
              <a:rPr spc="-10" dirty="0"/>
              <a:t>соответствии</a:t>
            </a:r>
            <a:r>
              <a:rPr spc="30" dirty="0"/>
              <a:t> </a:t>
            </a:r>
            <a:r>
              <a:rPr spc="-5" dirty="0"/>
              <a:t>с</a:t>
            </a:r>
            <a:r>
              <a:rPr spc="5" dirty="0"/>
              <a:t> </a:t>
            </a:r>
            <a:r>
              <a:rPr spc="-10" dirty="0"/>
              <a:t>принципом</a:t>
            </a:r>
            <a:r>
              <a:rPr spc="35" dirty="0"/>
              <a:t> </a:t>
            </a:r>
            <a:r>
              <a:rPr spc="-15" dirty="0"/>
              <a:t>максимина </a:t>
            </a:r>
            <a:r>
              <a:rPr spc="-620" dirty="0"/>
              <a:t> </a:t>
            </a:r>
            <a:r>
              <a:rPr spc="-25" dirty="0"/>
              <a:t>должен</a:t>
            </a:r>
            <a:r>
              <a:rPr spc="-20" dirty="0"/>
              <a:t> </a:t>
            </a:r>
            <a:r>
              <a:rPr spc="-5" dirty="0"/>
              <a:t>выбрать</a:t>
            </a:r>
            <a:r>
              <a:rPr spc="20" dirty="0"/>
              <a:t> </a:t>
            </a:r>
            <a:r>
              <a:rPr spc="-5" dirty="0"/>
              <a:t>такую</a:t>
            </a:r>
            <a:r>
              <a:rPr spc="15" dirty="0"/>
              <a:t> </a:t>
            </a:r>
            <a:r>
              <a:rPr spc="-10" dirty="0"/>
              <a:t>стратегию,</a:t>
            </a:r>
            <a:r>
              <a:rPr dirty="0"/>
              <a:t> </a:t>
            </a:r>
            <a:r>
              <a:rPr spc="-10" dirty="0"/>
              <a:t>при</a:t>
            </a:r>
            <a:r>
              <a:rPr spc="20" dirty="0"/>
              <a:t> </a:t>
            </a:r>
            <a:r>
              <a:rPr spc="-20" dirty="0"/>
              <a:t>которой </a:t>
            </a:r>
            <a:r>
              <a:rPr spc="-15" dirty="0"/>
              <a:t> </a:t>
            </a:r>
            <a:r>
              <a:rPr spc="-10" dirty="0"/>
              <a:t>минимально</a:t>
            </a:r>
            <a:r>
              <a:rPr spc="5" dirty="0"/>
              <a:t> </a:t>
            </a:r>
            <a:r>
              <a:rPr spc="-10" dirty="0"/>
              <a:t>возможный</a:t>
            </a:r>
            <a:r>
              <a:rPr spc="25" dirty="0"/>
              <a:t> </a:t>
            </a:r>
            <a:r>
              <a:rPr spc="-5" dirty="0"/>
              <a:t>выигрыш</a:t>
            </a:r>
            <a:r>
              <a:rPr dirty="0"/>
              <a:t> </a:t>
            </a:r>
            <a:r>
              <a:rPr spc="-5" dirty="0"/>
              <a:t>был </a:t>
            </a:r>
            <a:r>
              <a:rPr spc="-10" dirty="0"/>
              <a:t>бы </a:t>
            </a:r>
            <a:r>
              <a:rPr spc="-5" dirty="0"/>
              <a:t> </a:t>
            </a:r>
            <a:r>
              <a:rPr spc="-10" dirty="0"/>
              <a:t>максимален,</a:t>
            </a:r>
            <a:r>
              <a:rPr spc="25" dirty="0"/>
              <a:t> </a:t>
            </a:r>
            <a:r>
              <a:rPr spc="-35" dirty="0"/>
              <a:t>т.е.</a:t>
            </a:r>
            <a:r>
              <a:rPr spc="15" dirty="0"/>
              <a:t> </a:t>
            </a:r>
            <a:r>
              <a:rPr spc="-5" dirty="0"/>
              <a:t>такую</a:t>
            </a:r>
            <a:r>
              <a:rPr spc="30" dirty="0"/>
              <a:t> </a:t>
            </a:r>
            <a:r>
              <a:rPr spc="-10" dirty="0"/>
              <a:t>стратегию,</a:t>
            </a:r>
            <a:r>
              <a:rPr spc="5" dirty="0"/>
              <a:t> </a:t>
            </a:r>
            <a:r>
              <a:rPr spc="-20" dirty="0"/>
              <a:t>которая</a:t>
            </a:r>
          </a:p>
          <a:p>
            <a:pPr marL="7620" algn="ctr">
              <a:lnSpc>
                <a:spcPct val="100000"/>
              </a:lnSpc>
            </a:pPr>
            <a:r>
              <a:rPr spc="-5" dirty="0"/>
              <a:t>обеспечивает</a:t>
            </a:r>
          </a:p>
          <a:p>
            <a:pPr marL="959485" algn="ctr">
              <a:lnSpc>
                <a:spcPts val="4240"/>
              </a:lnSpc>
              <a:spcBef>
                <a:spcPts val="1105"/>
              </a:spcBef>
              <a:tabLst>
                <a:tab pos="1473200" algn="l"/>
              </a:tabLst>
            </a:pPr>
            <a:r>
              <a:rPr sz="3400" i="1" spc="65" dirty="0">
                <a:latin typeface="Times New Roman"/>
                <a:cs typeface="Times New Roman"/>
              </a:rPr>
              <a:t>m	</a:t>
            </a:r>
            <a:r>
              <a:rPr sz="3950" i="1" spc="65" dirty="0">
                <a:latin typeface="Times New Roman"/>
                <a:cs typeface="Times New Roman"/>
              </a:rPr>
              <a:t>n</a:t>
            </a:r>
            <a:endParaRPr sz="3950">
              <a:latin typeface="Times New Roman"/>
              <a:cs typeface="Times New Roman"/>
            </a:endParaRPr>
          </a:p>
          <a:p>
            <a:pPr marL="717550">
              <a:lnSpc>
                <a:spcPts val="4240"/>
              </a:lnSpc>
              <a:tabLst>
                <a:tab pos="6170295" algn="l"/>
                <a:tab pos="6936105" algn="l"/>
              </a:tabLst>
            </a:pPr>
            <a:r>
              <a:rPr sz="3950" b="0" spc="50" dirty="0">
                <a:latin typeface="Symbol"/>
                <a:cs typeface="Symbol"/>
              </a:rPr>
              <a:t></a:t>
            </a:r>
            <a:r>
              <a:rPr sz="3950" i="1" spc="50" dirty="0">
                <a:latin typeface="Times New Roman"/>
                <a:cs typeface="Times New Roman"/>
              </a:rPr>
              <a:t>(</a:t>
            </a:r>
            <a:r>
              <a:rPr sz="3950" i="1" spc="-150" dirty="0">
                <a:latin typeface="Times New Roman"/>
                <a:cs typeface="Times New Roman"/>
              </a:rPr>
              <a:t> </a:t>
            </a:r>
            <a:r>
              <a:rPr sz="3950" i="1" spc="75" dirty="0">
                <a:latin typeface="Times New Roman"/>
                <a:cs typeface="Times New Roman"/>
              </a:rPr>
              <a:t>P</a:t>
            </a:r>
            <a:r>
              <a:rPr sz="3950" i="1" spc="-35" dirty="0">
                <a:latin typeface="Times New Roman"/>
                <a:cs typeface="Times New Roman"/>
              </a:rPr>
              <a:t> </a:t>
            </a:r>
            <a:r>
              <a:rPr sz="3950" i="1" spc="40" dirty="0">
                <a:latin typeface="Times New Roman"/>
                <a:cs typeface="Times New Roman"/>
              </a:rPr>
              <a:t>)</a:t>
            </a:r>
            <a:r>
              <a:rPr sz="3950" i="1" spc="-325" dirty="0">
                <a:latin typeface="Times New Roman"/>
                <a:cs typeface="Times New Roman"/>
              </a:rPr>
              <a:t> </a:t>
            </a:r>
            <a:r>
              <a:rPr sz="3950" b="0" spc="65" dirty="0">
                <a:latin typeface="Symbol"/>
                <a:cs typeface="Symbol"/>
              </a:rPr>
              <a:t></a:t>
            </a:r>
            <a:r>
              <a:rPr sz="3950" b="0" spc="-455" dirty="0">
                <a:latin typeface="Times New Roman"/>
                <a:cs typeface="Times New Roman"/>
              </a:rPr>
              <a:t> </a:t>
            </a:r>
            <a:r>
              <a:rPr sz="3950" i="1" spc="210" dirty="0">
                <a:latin typeface="Times New Roman"/>
                <a:cs typeface="Times New Roman"/>
              </a:rPr>
              <a:t>maxmin</a:t>
            </a:r>
            <a:r>
              <a:rPr sz="3950" i="1" spc="-625" dirty="0">
                <a:latin typeface="Times New Roman"/>
                <a:cs typeface="Times New Roman"/>
              </a:rPr>
              <a:t> </a:t>
            </a:r>
            <a:r>
              <a:rPr sz="5925" b="0" spc="127" baseline="-3516" dirty="0">
                <a:latin typeface="Symbol"/>
                <a:cs typeface="Symbol"/>
              </a:rPr>
              <a:t></a:t>
            </a:r>
            <a:r>
              <a:rPr sz="5925" b="0" spc="-225" baseline="-3516" dirty="0">
                <a:latin typeface="Times New Roman"/>
                <a:cs typeface="Times New Roman"/>
              </a:rPr>
              <a:t> </a:t>
            </a:r>
            <a:r>
              <a:rPr sz="5925" b="0" spc="127" baseline="-3516" dirty="0">
                <a:latin typeface="Symbol"/>
                <a:cs typeface="Symbol"/>
              </a:rPr>
              <a:t></a:t>
            </a:r>
            <a:r>
              <a:rPr sz="5925" b="0" spc="-839" baseline="-3516" dirty="0">
                <a:latin typeface="Times New Roman"/>
                <a:cs typeface="Times New Roman"/>
              </a:rPr>
              <a:t> </a:t>
            </a:r>
            <a:r>
              <a:rPr sz="3950" i="1" spc="20" dirty="0">
                <a:latin typeface="Times New Roman"/>
                <a:cs typeface="Times New Roman"/>
              </a:rPr>
              <a:t>a</a:t>
            </a:r>
            <a:r>
              <a:rPr sz="3375" i="1" spc="30" baseline="-24691" dirty="0">
                <a:latin typeface="Times New Roman"/>
                <a:cs typeface="Times New Roman"/>
              </a:rPr>
              <a:t>ij</a:t>
            </a:r>
            <a:r>
              <a:rPr sz="3375" i="1" spc="494" baseline="-24691" dirty="0">
                <a:latin typeface="Times New Roman"/>
                <a:cs typeface="Times New Roman"/>
              </a:rPr>
              <a:t> </a:t>
            </a:r>
            <a:r>
              <a:rPr sz="3950" i="1" spc="-5" dirty="0">
                <a:latin typeface="Times New Roman"/>
                <a:cs typeface="Times New Roman"/>
              </a:rPr>
              <a:t>p</a:t>
            </a:r>
            <a:r>
              <a:rPr sz="3375" i="1" spc="-7" baseline="-24691" dirty="0">
                <a:latin typeface="Times New Roman"/>
                <a:cs typeface="Times New Roman"/>
              </a:rPr>
              <a:t>i	</a:t>
            </a:r>
            <a:r>
              <a:rPr sz="3950" b="0" spc="30" dirty="0">
                <a:latin typeface="Symbol"/>
                <a:cs typeface="Symbol"/>
              </a:rPr>
              <a:t></a:t>
            </a:r>
            <a:r>
              <a:rPr sz="3950" b="0" spc="-355" dirty="0">
                <a:latin typeface="Times New Roman"/>
                <a:cs typeface="Times New Roman"/>
              </a:rPr>
              <a:t> </a:t>
            </a:r>
            <a:r>
              <a:rPr sz="3950" i="1" spc="220" dirty="0">
                <a:latin typeface="Times New Roman"/>
                <a:cs typeface="Times New Roman"/>
              </a:rPr>
              <a:t>q</a:t>
            </a:r>
            <a:r>
              <a:rPr sz="3375" i="1" spc="330" baseline="-24691" dirty="0">
                <a:latin typeface="Times New Roman"/>
                <a:cs typeface="Times New Roman"/>
              </a:rPr>
              <a:t>j	</a:t>
            </a:r>
            <a:r>
              <a:rPr sz="3950" b="0" spc="65" dirty="0">
                <a:latin typeface="Symbol"/>
                <a:cs typeface="Symbol"/>
              </a:rPr>
              <a:t></a:t>
            </a:r>
            <a:r>
              <a:rPr sz="3950" b="0" spc="-120" dirty="0">
                <a:latin typeface="Times New Roman"/>
                <a:cs typeface="Times New Roman"/>
              </a:rPr>
              <a:t> </a:t>
            </a:r>
            <a:r>
              <a:rPr sz="3950" i="1" spc="180" dirty="0">
                <a:latin typeface="Times New Roman"/>
                <a:cs typeface="Times New Roman"/>
              </a:rPr>
              <a:t>v</a:t>
            </a:r>
            <a:r>
              <a:rPr sz="3375" i="1" spc="270" baseline="-24691" dirty="0">
                <a:latin typeface="Times New Roman"/>
                <a:cs typeface="Times New Roman"/>
              </a:rPr>
              <a:t>A</a:t>
            </a:r>
            <a:endParaRPr sz="3375" baseline="-24691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4851" y="5624112"/>
            <a:ext cx="930275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250" b="1" i="1" spc="20" dirty="0">
                <a:latin typeface="Times New Roman"/>
                <a:cs typeface="Times New Roman"/>
              </a:rPr>
              <a:t>i</a:t>
            </a:r>
            <a:r>
              <a:rPr sz="2250" b="1" i="1" spc="-350" dirty="0">
                <a:latin typeface="Times New Roman"/>
                <a:cs typeface="Times New Roman"/>
              </a:rPr>
              <a:t> </a:t>
            </a:r>
            <a:r>
              <a:rPr sz="2250" spc="40" dirty="0">
                <a:latin typeface="Symbol"/>
                <a:cs typeface="Symbol"/>
              </a:rPr>
              <a:t></a:t>
            </a:r>
            <a:r>
              <a:rPr sz="2250" b="1" spc="35" dirty="0">
                <a:latin typeface="Times New Roman"/>
                <a:cs typeface="Times New Roman"/>
              </a:rPr>
              <a:t>1</a:t>
            </a:r>
            <a:r>
              <a:rPr sz="2250" b="1" spc="80" dirty="0">
                <a:latin typeface="Times New Roman"/>
                <a:cs typeface="Times New Roman"/>
              </a:rPr>
              <a:t> </a:t>
            </a:r>
            <a:r>
              <a:rPr sz="2250" b="1" i="1" spc="195" dirty="0">
                <a:latin typeface="Times New Roman"/>
                <a:cs typeface="Times New Roman"/>
              </a:rPr>
              <a:t>j</a:t>
            </a:r>
            <a:r>
              <a:rPr sz="2250" spc="40" dirty="0">
                <a:latin typeface="Symbol"/>
                <a:cs typeface="Symbol"/>
              </a:rPr>
              <a:t></a:t>
            </a:r>
            <a:r>
              <a:rPr sz="2250" b="1" spc="35" dirty="0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7582" y="4581067"/>
            <a:ext cx="7234555" cy="1700530"/>
          </a:xfrm>
          <a:custGeom>
            <a:avLst/>
            <a:gdLst/>
            <a:ahLst/>
            <a:cxnLst/>
            <a:rect l="l" t="t" r="r" b="b"/>
            <a:pathLst>
              <a:path w="7234555" h="1700529">
                <a:moveTo>
                  <a:pt x="0" y="1700276"/>
                </a:moveTo>
                <a:lnTo>
                  <a:pt x="7234174" y="1700276"/>
                </a:lnTo>
                <a:lnTo>
                  <a:pt x="7234174" y="0"/>
                </a:lnTo>
                <a:lnTo>
                  <a:pt x="0" y="0"/>
                </a:lnTo>
                <a:lnTo>
                  <a:pt x="0" y="1700276"/>
                </a:lnTo>
                <a:close/>
              </a:path>
            </a:pathLst>
          </a:custGeom>
          <a:ln w="2539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904" y="411479"/>
            <a:ext cx="8366759" cy="14996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26268" y="3708219"/>
            <a:ext cx="727075" cy="558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3500" i="1" spc="35" dirty="0">
                <a:latin typeface="Times New Roman"/>
                <a:cs typeface="Times New Roman"/>
              </a:rPr>
              <a:t>m</a:t>
            </a:r>
            <a:r>
              <a:rPr sz="3500" i="1" spc="310" dirty="0">
                <a:latin typeface="Times New Roman"/>
                <a:cs typeface="Times New Roman"/>
              </a:rPr>
              <a:t> </a:t>
            </a:r>
            <a:r>
              <a:rPr sz="3500" i="1" spc="25" dirty="0">
                <a:latin typeface="Times New Roman"/>
                <a:cs typeface="Times New Roman"/>
              </a:rPr>
              <a:t>n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6324" y="4596711"/>
            <a:ext cx="1021715" cy="647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861694" algn="l"/>
              </a:tabLst>
            </a:pPr>
            <a:r>
              <a:rPr sz="4050" i="1" spc="25" dirty="0">
                <a:latin typeface="Times New Roman"/>
                <a:cs typeface="Times New Roman"/>
              </a:rPr>
              <a:t>j	i</a:t>
            </a:r>
            <a:endParaRPr sz="4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7990" y="4692390"/>
            <a:ext cx="83502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i="1" spc="155" dirty="0">
                <a:latin typeface="Times New Roman"/>
                <a:cs typeface="Times New Roman"/>
              </a:rPr>
              <a:t>i</a:t>
            </a:r>
            <a:r>
              <a:rPr sz="2050" spc="-120" dirty="0">
                <a:latin typeface="Symbol"/>
                <a:cs typeface="Symbol"/>
              </a:rPr>
              <a:t></a:t>
            </a:r>
            <a:r>
              <a:rPr sz="2050" spc="10" dirty="0">
                <a:latin typeface="Times New Roman"/>
                <a:cs typeface="Times New Roman"/>
              </a:rPr>
              <a:t>1</a:t>
            </a:r>
            <a:r>
              <a:rPr sz="2050" dirty="0">
                <a:latin typeface="Times New Roman"/>
                <a:cs typeface="Times New Roman"/>
              </a:rPr>
              <a:t> </a:t>
            </a:r>
            <a:r>
              <a:rPr sz="2050" spc="-140" dirty="0">
                <a:latin typeface="Times New Roman"/>
                <a:cs typeface="Times New Roman"/>
              </a:rPr>
              <a:t> </a:t>
            </a:r>
            <a:r>
              <a:rPr sz="2050" i="1" spc="5" dirty="0">
                <a:latin typeface="Times New Roman"/>
                <a:cs typeface="Times New Roman"/>
              </a:rPr>
              <a:t>j</a:t>
            </a:r>
            <a:r>
              <a:rPr sz="2050" i="1" spc="-325" dirty="0">
                <a:latin typeface="Times New Roman"/>
                <a:cs typeface="Times New Roman"/>
              </a:rPr>
              <a:t> </a:t>
            </a:r>
            <a:r>
              <a:rPr sz="2050" spc="-120" dirty="0">
                <a:latin typeface="Symbol"/>
                <a:cs typeface="Symbol"/>
              </a:rPr>
              <a:t></a:t>
            </a:r>
            <a:r>
              <a:rPr sz="2050" spc="10" dirty="0"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5587" y="4041728"/>
            <a:ext cx="6682740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5873115" algn="l"/>
              </a:tabLst>
            </a:pPr>
            <a:r>
              <a:rPr sz="4300" spc="-85" dirty="0">
                <a:latin typeface="Symbol"/>
                <a:cs typeface="Symbol"/>
              </a:rPr>
              <a:t></a:t>
            </a:r>
            <a:r>
              <a:rPr sz="4300" spc="-595" dirty="0">
                <a:latin typeface="Times New Roman"/>
                <a:cs typeface="Times New Roman"/>
              </a:rPr>
              <a:t> </a:t>
            </a:r>
            <a:r>
              <a:rPr sz="4050" spc="-65" dirty="0">
                <a:latin typeface="Times New Roman"/>
                <a:cs typeface="Times New Roman"/>
              </a:rPr>
              <a:t>(</a:t>
            </a:r>
            <a:r>
              <a:rPr sz="4050" i="1" spc="80" dirty="0">
                <a:latin typeface="Times New Roman"/>
                <a:cs typeface="Times New Roman"/>
              </a:rPr>
              <a:t>Q</a:t>
            </a:r>
            <a:r>
              <a:rPr sz="4050" spc="30" dirty="0">
                <a:latin typeface="Times New Roman"/>
                <a:cs typeface="Times New Roman"/>
              </a:rPr>
              <a:t>)</a:t>
            </a:r>
            <a:r>
              <a:rPr sz="4050" spc="-270" dirty="0">
                <a:latin typeface="Times New Roman"/>
                <a:cs typeface="Times New Roman"/>
              </a:rPr>
              <a:t> </a:t>
            </a:r>
            <a:r>
              <a:rPr sz="4050" spc="465" dirty="0">
                <a:latin typeface="Symbol"/>
                <a:cs typeface="Symbol"/>
              </a:rPr>
              <a:t></a:t>
            </a:r>
            <a:r>
              <a:rPr sz="4050" spc="45" dirty="0">
                <a:latin typeface="Times New Roman"/>
                <a:cs typeface="Times New Roman"/>
              </a:rPr>
              <a:t>m</a:t>
            </a:r>
            <a:r>
              <a:rPr sz="4050" spc="-254" dirty="0">
                <a:latin typeface="Times New Roman"/>
                <a:cs typeface="Times New Roman"/>
              </a:rPr>
              <a:t>i</a:t>
            </a:r>
            <a:r>
              <a:rPr sz="4050" spc="45" dirty="0">
                <a:latin typeface="Times New Roman"/>
                <a:cs typeface="Times New Roman"/>
              </a:rPr>
              <a:t>n</a:t>
            </a:r>
            <a:r>
              <a:rPr sz="4050" spc="-270" dirty="0">
                <a:latin typeface="Times New Roman"/>
                <a:cs typeface="Times New Roman"/>
              </a:rPr>
              <a:t> </a:t>
            </a:r>
            <a:r>
              <a:rPr sz="4050" spc="45" dirty="0">
                <a:latin typeface="Times New Roman"/>
                <a:cs typeface="Times New Roman"/>
              </a:rPr>
              <a:t>m</a:t>
            </a:r>
            <a:r>
              <a:rPr sz="4050" spc="-60" dirty="0">
                <a:latin typeface="Times New Roman"/>
                <a:cs typeface="Times New Roman"/>
              </a:rPr>
              <a:t>a</a:t>
            </a:r>
            <a:r>
              <a:rPr sz="4050" spc="555" dirty="0">
                <a:latin typeface="Times New Roman"/>
                <a:cs typeface="Times New Roman"/>
              </a:rPr>
              <a:t>x</a:t>
            </a:r>
            <a:r>
              <a:rPr sz="6075" spc="862" baseline="-6172" dirty="0">
                <a:latin typeface="Symbol"/>
                <a:cs typeface="Symbol"/>
              </a:rPr>
              <a:t></a:t>
            </a:r>
            <a:r>
              <a:rPr sz="6075" spc="97" baseline="-6172" dirty="0">
                <a:latin typeface="Symbol"/>
                <a:cs typeface="Symbol"/>
              </a:rPr>
              <a:t></a:t>
            </a:r>
            <a:r>
              <a:rPr sz="6075" spc="-862" baseline="-6172" dirty="0">
                <a:latin typeface="Times New Roman"/>
                <a:cs typeface="Times New Roman"/>
              </a:rPr>
              <a:t> </a:t>
            </a:r>
            <a:r>
              <a:rPr sz="4050" i="1" spc="-55" dirty="0">
                <a:latin typeface="Times New Roman"/>
                <a:cs typeface="Times New Roman"/>
              </a:rPr>
              <a:t>a</a:t>
            </a:r>
            <a:r>
              <a:rPr sz="3075" i="1" spc="7" baseline="-24390" dirty="0">
                <a:latin typeface="Times New Roman"/>
                <a:cs typeface="Times New Roman"/>
              </a:rPr>
              <a:t>ij</a:t>
            </a:r>
            <a:r>
              <a:rPr sz="3075" i="1" spc="367" baseline="-24390" dirty="0">
                <a:latin typeface="Times New Roman"/>
                <a:cs typeface="Times New Roman"/>
              </a:rPr>
              <a:t> </a:t>
            </a:r>
            <a:r>
              <a:rPr sz="4050" i="1" spc="-45" dirty="0">
                <a:latin typeface="Times New Roman"/>
                <a:cs typeface="Times New Roman"/>
              </a:rPr>
              <a:t>p</a:t>
            </a:r>
            <a:r>
              <a:rPr sz="3075" i="1" spc="7" baseline="-24390" dirty="0">
                <a:latin typeface="Times New Roman"/>
                <a:cs typeface="Times New Roman"/>
              </a:rPr>
              <a:t>i</a:t>
            </a:r>
            <a:r>
              <a:rPr sz="3075" i="1" baseline="-24390" dirty="0">
                <a:latin typeface="Times New Roman"/>
                <a:cs typeface="Times New Roman"/>
              </a:rPr>
              <a:t> </a:t>
            </a:r>
            <a:r>
              <a:rPr sz="3075" i="1" spc="-345" baseline="-24390" dirty="0">
                <a:latin typeface="Times New Roman"/>
                <a:cs typeface="Times New Roman"/>
              </a:rPr>
              <a:t> </a:t>
            </a:r>
            <a:r>
              <a:rPr sz="4050" spc="20" dirty="0">
                <a:latin typeface="Symbol"/>
                <a:cs typeface="Symbol"/>
              </a:rPr>
              <a:t></a:t>
            </a:r>
            <a:r>
              <a:rPr sz="4050" spc="-655" dirty="0">
                <a:latin typeface="Times New Roman"/>
                <a:cs typeface="Times New Roman"/>
              </a:rPr>
              <a:t> </a:t>
            </a:r>
            <a:r>
              <a:rPr sz="4050" i="1" spc="395" dirty="0">
                <a:latin typeface="Times New Roman"/>
                <a:cs typeface="Times New Roman"/>
              </a:rPr>
              <a:t>q</a:t>
            </a:r>
            <a:r>
              <a:rPr sz="3075" i="1" spc="7" baseline="-24390" dirty="0">
                <a:latin typeface="Times New Roman"/>
                <a:cs typeface="Times New Roman"/>
              </a:rPr>
              <a:t>j</a:t>
            </a:r>
            <a:r>
              <a:rPr sz="3075" i="1" baseline="-24390" dirty="0">
                <a:latin typeface="Times New Roman"/>
                <a:cs typeface="Times New Roman"/>
              </a:rPr>
              <a:t>	</a:t>
            </a:r>
            <a:r>
              <a:rPr sz="4050" spc="50" dirty="0">
                <a:latin typeface="Symbol"/>
                <a:cs typeface="Symbol"/>
              </a:rPr>
              <a:t></a:t>
            </a:r>
            <a:r>
              <a:rPr sz="4050" spc="-335" dirty="0">
                <a:latin typeface="Times New Roman"/>
                <a:cs typeface="Times New Roman"/>
              </a:rPr>
              <a:t> </a:t>
            </a:r>
            <a:r>
              <a:rPr sz="4050" i="1" spc="40" dirty="0">
                <a:latin typeface="Times New Roman"/>
                <a:cs typeface="Times New Roman"/>
              </a:rPr>
              <a:t>v</a:t>
            </a:r>
            <a:r>
              <a:rPr sz="3075" i="1" spc="22" baseline="-24390" dirty="0">
                <a:latin typeface="Times New Roman"/>
                <a:cs typeface="Times New Roman"/>
              </a:rPr>
              <a:t>B</a:t>
            </a:r>
            <a:endParaRPr sz="3075" baseline="-2439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7450" y="3749675"/>
            <a:ext cx="6838950" cy="1590675"/>
          </a:xfrm>
          <a:custGeom>
            <a:avLst/>
            <a:gdLst/>
            <a:ahLst/>
            <a:cxnLst/>
            <a:rect l="l" t="t" r="r" b="b"/>
            <a:pathLst>
              <a:path w="6838950" h="1590675">
                <a:moveTo>
                  <a:pt x="0" y="1590675"/>
                </a:moveTo>
                <a:lnTo>
                  <a:pt x="6838950" y="1590675"/>
                </a:lnTo>
                <a:lnTo>
                  <a:pt x="6838950" y="0"/>
                </a:lnTo>
                <a:lnTo>
                  <a:pt x="0" y="0"/>
                </a:lnTo>
                <a:lnTo>
                  <a:pt x="0" y="1590675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4339" y="2143505"/>
            <a:ext cx="675513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Для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второго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игрока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необходимо,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чтобы 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максимальный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возможный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проигрыш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был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бы</a:t>
            </a:r>
            <a:r>
              <a:rPr sz="2800" b="1" spc="-10" dirty="0">
                <a:latin typeface="Calibri"/>
                <a:cs typeface="Calibri"/>
              </a:rPr>
              <a:t> минимален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411479"/>
            <a:ext cx="8490204" cy="886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400" y="2215337"/>
            <a:ext cx="510667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43180">
              <a:lnSpc>
                <a:spcPct val="100000"/>
              </a:lnSpc>
              <a:spcBef>
                <a:spcPts val="95"/>
              </a:spcBef>
              <a:tabLst>
                <a:tab pos="828040" algn="l"/>
                <a:tab pos="1833880" algn="l"/>
                <a:tab pos="2292350" algn="l"/>
                <a:tab pos="2783840" algn="l"/>
                <a:tab pos="3712845" algn="l"/>
                <a:tab pos="4022725" algn="l"/>
              </a:tabLst>
            </a:pPr>
            <a:r>
              <a:rPr spc="-5" dirty="0"/>
              <a:t>Для	</a:t>
            </a:r>
            <a:r>
              <a:rPr spc="-10" dirty="0"/>
              <a:t>м</a:t>
            </a:r>
            <a:r>
              <a:rPr spc="-25" dirty="0"/>
              <a:t>а</a:t>
            </a:r>
            <a:r>
              <a:rPr spc="-5" dirty="0"/>
              <a:t>тричной</a:t>
            </a:r>
            <a:r>
              <a:rPr dirty="0"/>
              <a:t>	</a:t>
            </a:r>
            <a:r>
              <a:rPr spc="-5" dirty="0"/>
              <a:t>игры</a:t>
            </a:r>
            <a:r>
              <a:rPr dirty="0"/>
              <a:t>	</a:t>
            </a:r>
            <a:r>
              <a:rPr spc="-5" dirty="0"/>
              <a:t>с</a:t>
            </a:r>
            <a:r>
              <a:rPr dirty="0"/>
              <a:t>	</a:t>
            </a:r>
            <a:r>
              <a:rPr spc="-5" dirty="0"/>
              <a:t>любой  </a:t>
            </a:r>
            <a:r>
              <a:rPr spc="-10" dirty="0"/>
              <a:t>матрицей	</a:t>
            </a:r>
            <a:r>
              <a:rPr spc="-5" dirty="0"/>
              <a:t>А	</a:t>
            </a:r>
            <a:r>
              <a:rPr spc="-10" dirty="0"/>
              <a:t>величины </a:t>
            </a:r>
            <a:r>
              <a:rPr i="1" spc="5" dirty="0">
                <a:latin typeface="Calibri"/>
                <a:cs typeface="Calibri"/>
              </a:rPr>
              <a:t>V</a:t>
            </a:r>
            <a:r>
              <a:rPr sz="2775" i="1" spc="7" baseline="-21021" dirty="0">
                <a:latin typeface="Calibri"/>
                <a:cs typeface="Calibri"/>
              </a:rPr>
              <a:t>А</a:t>
            </a:r>
            <a:r>
              <a:rPr sz="2775" i="1" spc="15" baseline="-21021" dirty="0">
                <a:latin typeface="Calibri"/>
                <a:cs typeface="Calibri"/>
              </a:rPr>
              <a:t> </a:t>
            </a:r>
            <a:r>
              <a:rPr sz="2800" spc="-5" dirty="0"/>
              <a:t>и </a:t>
            </a:r>
            <a:r>
              <a:rPr sz="2800" i="1" spc="5" dirty="0">
                <a:latin typeface="Calibri"/>
                <a:cs typeface="Calibri"/>
              </a:rPr>
              <a:t>V</a:t>
            </a:r>
            <a:r>
              <a:rPr sz="2775" i="1" spc="7" baseline="-21021" dirty="0">
                <a:latin typeface="Calibri"/>
                <a:cs typeface="Calibri"/>
              </a:rPr>
              <a:t>B </a:t>
            </a:r>
            <a:r>
              <a:rPr sz="2775" i="1" spc="-607" baseline="-21021" dirty="0">
                <a:latin typeface="Calibri"/>
                <a:cs typeface="Calibri"/>
              </a:rPr>
              <a:t> </a:t>
            </a:r>
            <a:r>
              <a:rPr sz="2800" spc="-15" dirty="0"/>
              <a:t>существуют</a:t>
            </a:r>
            <a:r>
              <a:rPr sz="2800" spc="20" dirty="0"/>
              <a:t> </a:t>
            </a:r>
            <a:r>
              <a:rPr sz="2800" spc="-5" dirty="0"/>
              <a:t>и</a:t>
            </a:r>
            <a:r>
              <a:rPr sz="2800" spc="10" dirty="0"/>
              <a:t> </a:t>
            </a:r>
            <a:r>
              <a:rPr sz="2800" spc="-5" dirty="0"/>
              <a:t>равны</a:t>
            </a:r>
            <a:r>
              <a:rPr sz="2800" spc="5" dirty="0"/>
              <a:t> </a:t>
            </a:r>
            <a:r>
              <a:rPr sz="2800" spc="-20" dirty="0"/>
              <a:t>между </a:t>
            </a:r>
            <a:r>
              <a:rPr sz="2800" spc="-15" dirty="0"/>
              <a:t> </a:t>
            </a:r>
            <a:r>
              <a:rPr sz="2800" spc="-10" dirty="0"/>
              <a:t>собой.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7189" y="1848613"/>
            <a:ext cx="2586233" cy="38237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2373" y="4232275"/>
            <a:ext cx="7304405" cy="1979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3747135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latin typeface="Calibri"/>
                <a:cs typeface="Calibri"/>
              </a:rPr>
              <a:t>V</a:t>
            </a:r>
            <a:r>
              <a:rPr sz="2775" b="1" spc="-104" baseline="-21021" dirty="0">
                <a:latin typeface="Calibri"/>
                <a:cs typeface="Calibri"/>
              </a:rPr>
              <a:t>A</a:t>
            </a:r>
            <a:r>
              <a:rPr sz="2775" b="1" spc="262" baseline="-2102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=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5" dirty="0">
                <a:latin typeface="Calibri"/>
                <a:cs typeface="Calibri"/>
              </a:rPr>
              <a:t>V</a:t>
            </a:r>
            <a:r>
              <a:rPr sz="2775" b="1" spc="7" baseline="-21021" dirty="0">
                <a:latin typeface="Calibri"/>
                <a:cs typeface="Calibri"/>
              </a:rPr>
              <a:t>B</a:t>
            </a:r>
            <a:r>
              <a:rPr sz="2775" b="1" spc="307" baseline="-2102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=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V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–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цена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игры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α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≤ V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≤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β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L="4803775">
              <a:lnSpc>
                <a:spcPct val="100000"/>
              </a:lnSpc>
              <a:spcBef>
                <a:spcPts val="2365"/>
              </a:spcBef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Джон</a:t>
            </a:r>
            <a:r>
              <a:rPr sz="2400" b="1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фон</a:t>
            </a:r>
            <a:r>
              <a:rPr sz="24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Нейман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411479"/>
            <a:ext cx="5792724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46251" y="1924253"/>
            <a:ext cx="7648575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290" marR="29845" indent="-24257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Оптимальное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решение</a:t>
            </a:r>
            <a:r>
              <a:rPr sz="32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игры</a:t>
            </a:r>
            <a:r>
              <a:rPr sz="32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смешанных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стратегиях </a:t>
            </a:r>
            <a:r>
              <a:rPr sz="3200" b="1" dirty="0">
                <a:latin typeface="Calibri"/>
                <a:cs typeface="Calibri"/>
              </a:rPr>
              <a:t>обладает тем </a:t>
            </a:r>
            <a:r>
              <a:rPr sz="3200" b="1" spc="-5" dirty="0">
                <a:latin typeface="Calibri"/>
                <a:cs typeface="Calibri"/>
              </a:rPr>
              <a:t>свойством, что </a:t>
            </a:r>
            <a:r>
              <a:rPr sz="3200" b="1" dirty="0">
                <a:latin typeface="Calibri"/>
                <a:cs typeface="Calibri"/>
              </a:rPr>
              <a:t> каждый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из игроков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не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заинтересован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</a:t>
            </a:r>
            <a:endParaRPr sz="3200">
              <a:latin typeface="Calibri"/>
              <a:cs typeface="Calibri"/>
            </a:endParaRPr>
          </a:p>
          <a:p>
            <a:pPr marL="12065" marR="5080" indent="6350" algn="ctr">
              <a:lnSpc>
                <a:spcPct val="100000"/>
              </a:lnSpc>
              <a:spcBef>
                <a:spcPts val="5"/>
              </a:spcBef>
            </a:pPr>
            <a:r>
              <a:rPr sz="3200" b="1" dirty="0">
                <a:latin typeface="Calibri"/>
                <a:cs typeface="Calibri"/>
              </a:rPr>
              <a:t>отходе от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своей </a:t>
            </a:r>
            <a:r>
              <a:rPr sz="3200" b="1" dirty="0">
                <a:latin typeface="Calibri"/>
                <a:cs typeface="Calibri"/>
              </a:rPr>
              <a:t>оптимальной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смешанной 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стратегии, если его противник применяет 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свою оптимальную смешанную стратегию,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так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как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это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ему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невыгодно.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539" y="411479"/>
            <a:ext cx="7214616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33043" y="1924253"/>
            <a:ext cx="6727190" cy="246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7310" marR="56515" algn="ctr">
              <a:lnSpc>
                <a:spcPct val="100000"/>
              </a:lnSpc>
              <a:spcBef>
                <a:spcPts val="105"/>
              </a:spcBef>
            </a:pPr>
            <a:r>
              <a:rPr sz="3200" b="1" spc="-15" dirty="0">
                <a:solidFill>
                  <a:srgbClr val="C00000"/>
                </a:solidFill>
                <a:latin typeface="Calibri"/>
                <a:cs typeface="Calibri"/>
              </a:rPr>
              <a:t>Определение.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35" dirty="0">
                <a:latin typeface="Calibri"/>
                <a:cs typeface="Calibri"/>
              </a:rPr>
              <a:t>Те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из </a:t>
            </a:r>
            <a:r>
              <a:rPr sz="3200" b="1" spc="-5" dirty="0">
                <a:latin typeface="Calibri"/>
                <a:cs typeface="Calibri"/>
              </a:rPr>
              <a:t>чистых </a:t>
            </a:r>
            <a:r>
              <a:rPr sz="3200" b="1" spc="-10" dirty="0">
                <a:latin typeface="Calibri"/>
                <a:cs typeface="Calibri"/>
              </a:rPr>
              <a:t>стратегий </a:t>
            </a:r>
            <a:r>
              <a:rPr sz="3200" b="1" spc="-70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игроков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А и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В,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которые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входят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их</a:t>
            </a:r>
            <a:endParaRPr sz="32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оптимальные смешанные </a:t>
            </a:r>
            <a:r>
              <a:rPr sz="3200" b="1" spc="-10" dirty="0">
                <a:latin typeface="Calibri"/>
                <a:cs typeface="Calibri"/>
              </a:rPr>
              <a:t>стратегии </a:t>
            </a:r>
            <a:r>
              <a:rPr sz="3200" b="1" dirty="0">
                <a:latin typeface="Calibri"/>
                <a:cs typeface="Calibri"/>
              </a:rPr>
              <a:t>с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вероятностями, не равными </a:t>
            </a:r>
            <a:r>
              <a:rPr sz="3200" b="1" spc="-25" dirty="0">
                <a:latin typeface="Calibri"/>
                <a:cs typeface="Calibri"/>
              </a:rPr>
              <a:t>нулю, 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называются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активными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стратегиями</a:t>
            </a:r>
            <a:r>
              <a:rPr sz="3200" b="1" spc="-5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0724" y="411479"/>
            <a:ext cx="6675120" cy="14996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2437" y="1996567"/>
            <a:ext cx="18173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5" dirty="0">
                <a:latin typeface="Calibri"/>
                <a:cs typeface="Calibri"/>
              </a:rPr>
              <a:t>Элементы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02437" y="2484247"/>
            <a:ext cx="7999730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6000750" algn="l"/>
                <a:tab pos="6272530" algn="l"/>
              </a:tabLst>
            </a:pP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стратегиями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игроков</a:t>
            </a:r>
            <a:r>
              <a:rPr sz="32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1 и 2 </a:t>
            </a:r>
            <a:r>
              <a:rPr sz="3200" b="1" spc="-5" dirty="0">
                <a:latin typeface="Calibri"/>
                <a:cs typeface="Calibri"/>
              </a:rPr>
              <a:t>соответственно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 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игре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125" dirty="0">
                <a:latin typeface="Calibri"/>
                <a:cs typeface="Calibri"/>
              </a:rPr>
              <a:t>Г,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элементы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декартового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произведения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X×Y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–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ситуациями</a:t>
            </a:r>
            <a:r>
              <a:rPr sz="3200" b="1" spc="-5" dirty="0">
                <a:latin typeface="Calibri"/>
                <a:cs typeface="Calibri"/>
              </a:rPr>
              <a:t>,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а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функция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K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-	</a:t>
            </a:r>
            <a:r>
              <a:rPr sz="3200" b="1" spc="-5" dirty="0">
                <a:latin typeface="Calibri"/>
                <a:cs typeface="Calibri"/>
              </a:rPr>
              <a:t>функцией </a:t>
            </a:r>
            <a:r>
              <a:rPr sz="3200" b="1" dirty="0">
                <a:latin typeface="Calibri"/>
                <a:cs typeface="Calibri"/>
              </a:rPr>
              <a:t> выигрыша </a:t>
            </a:r>
            <a:r>
              <a:rPr sz="3200" b="1" spc="-5" dirty="0">
                <a:latin typeface="Calibri"/>
                <a:cs typeface="Calibri"/>
              </a:rPr>
              <a:t>игрока </a:t>
            </a:r>
            <a:r>
              <a:rPr sz="3200" b="1" dirty="0">
                <a:latin typeface="Calibri"/>
                <a:cs typeface="Calibri"/>
              </a:rPr>
              <a:t>1. Выигрыш </a:t>
            </a:r>
            <a:r>
              <a:rPr sz="3200" b="1" spc="-5" dirty="0">
                <a:latin typeface="Calibri"/>
                <a:cs typeface="Calibri"/>
              </a:rPr>
              <a:t>игрока </a:t>
            </a:r>
            <a:r>
              <a:rPr sz="3200" b="1" dirty="0">
                <a:latin typeface="Calibri"/>
                <a:cs typeface="Calibri"/>
              </a:rPr>
              <a:t>2 в 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ситуации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(x,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y) </a:t>
            </a:r>
            <a:r>
              <a:rPr sz="3200" b="1" spc="-10" dirty="0">
                <a:latin typeface="Calibri"/>
                <a:cs typeface="Calibri"/>
              </a:rPr>
              <a:t>полагается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равным	[–K(x,</a:t>
            </a:r>
            <a:r>
              <a:rPr sz="3200" b="1" spc="-75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y,)];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поэтому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функция</a:t>
            </a:r>
            <a:r>
              <a:rPr sz="3200" b="1" dirty="0">
                <a:latin typeface="Calibri"/>
                <a:cs typeface="Calibri"/>
              </a:rPr>
              <a:t> K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называется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функцией</a:t>
            </a:r>
            <a:endParaRPr sz="3200">
              <a:latin typeface="Calibri"/>
              <a:cs typeface="Calibri"/>
            </a:endParaRPr>
          </a:p>
          <a:p>
            <a:pPr marL="12700" marR="463550">
              <a:lnSpc>
                <a:spcPct val="100000"/>
              </a:lnSpc>
            </a:pP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выигрыша</a:t>
            </a:r>
            <a:r>
              <a:rPr sz="32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самой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игры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125" dirty="0">
                <a:latin typeface="Calibri"/>
                <a:cs typeface="Calibri"/>
              </a:rPr>
              <a:t>Г,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а игра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Г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– </a:t>
            </a:r>
            <a:r>
              <a:rPr sz="3200" b="1" dirty="0">
                <a:solidFill>
                  <a:srgbClr val="C00000"/>
                </a:solidFill>
                <a:latin typeface="Calibri"/>
                <a:cs typeface="Calibri"/>
              </a:rPr>
              <a:t>игрой с </a:t>
            </a:r>
            <a:r>
              <a:rPr sz="3200" b="1" spc="-7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/>
                <a:cs typeface="Calibri"/>
              </a:rPr>
              <a:t>нулевой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 суммой</a:t>
            </a:r>
            <a:r>
              <a:rPr sz="3200" b="1" spc="-5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1716" y="1886829"/>
            <a:ext cx="5333365" cy="645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054225" algn="l"/>
              </a:tabLst>
            </a:pPr>
            <a:r>
              <a:rPr sz="3950" i="1" spc="90" dirty="0">
                <a:latin typeface="Times New Roman"/>
                <a:cs typeface="Times New Roman"/>
              </a:rPr>
              <a:t>x</a:t>
            </a:r>
            <a:r>
              <a:rPr sz="3950" i="1" spc="-505" dirty="0">
                <a:latin typeface="Times New Roman"/>
                <a:cs typeface="Times New Roman"/>
              </a:rPr>
              <a:t> </a:t>
            </a:r>
            <a:r>
              <a:rPr sz="3950" b="0" spc="130" dirty="0">
                <a:latin typeface="Symbol"/>
                <a:cs typeface="Symbol"/>
              </a:rPr>
              <a:t></a:t>
            </a:r>
            <a:r>
              <a:rPr sz="3950" b="0" spc="-210" dirty="0">
                <a:latin typeface="Times New Roman"/>
                <a:cs typeface="Times New Roman"/>
              </a:rPr>
              <a:t> </a:t>
            </a:r>
            <a:r>
              <a:rPr sz="3950" i="1" spc="125" dirty="0">
                <a:latin typeface="Times New Roman"/>
                <a:cs typeface="Times New Roman"/>
              </a:rPr>
              <a:t>X</a:t>
            </a:r>
            <a:r>
              <a:rPr sz="3950" i="1" spc="-45" dirty="0">
                <a:latin typeface="Times New Roman"/>
                <a:cs typeface="Times New Roman"/>
              </a:rPr>
              <a:t> </a:t>
            </a:r>
            <a:r>
              <a:rPr sz="3200" dirty="0"/>
              <a:t>и	</a:t>
            </a:r>
            <a:r>
              <a:rPr sz="4050" i="1" spc="55" dirty="0">
                <a:latin typeface="Times New Roman"/>
                <a:cs typeface="Times New Roman"/>
              </a:rPr>
              <a:t>y</a:t>
            </a:r>
            <a:r>
              <a:rPr sz="4050" i="1" spc="-505" dirty="0">
                <a:latin typeface="Times New Roman"/>
                <a:cs typeface="Times New Roman"/>
              </a:rPr>
              <a:t> </a:t>
            </a:r>
            <a:r>
              <a:rPr sz="4050" b="0" spc="295" dirty="0">
                <a:latin typeface="Symbol"/>
                <a:cs typeface="Symbol"/>
              </a:rPr>
              <a:t></a:t>
            </a:r>
            <a:r>
              <a:rPr sz="4050" i="1" spc="80" dirty="0">
                <a:latin typeface="Times New Roman"/>
                <a:cs typeface="Times New Roman"/>
              </a:rPr>
              <a:t>Y</a:t>
            </a:r>
            <a:r>
              <a:rPr sz="4050" i="1" spc="-100" dirty="0">
                <a:latin typeface="Times New Roman"/>
                <a:cs typeface="Times New Roman"/>
              </a:rPr>
              <a:t> </a:t>
            </a:r>
            <a:r>
              <a:rPr sz="3200" spc="-5" dirty="0"/>
              <a:t>называю</a:t>
            </a:r>
            <a:r>
              <a:rPr sz="3200" spc="-35" dirty="0"/>
              <a:t>т</a:t>
            </a:r>
            <a:r>
              <a:rPr sz="3200" spc="-5" dirty="0"/>
              <a:t>ся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" y="411479"/>
            <a:ext cx="8247888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84" y="1495120"/>
            <a:ext cx="8551545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328295" indent="54610" algn="just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Calibri"/>
                <a:cs typeface="Calibri"/>
              </a:rPr>
              <a:t>Если </a:t>
            </a:r>
            <a:r>
              <a:rPr sz="2800" b="1" spc="-25" dirty="0">
                <a:latin typeface="Calibri"/>
                <a:cs typeface="Calibri"/>
              </a:rPr>
              <a:t>один </a:t>
            </a:r>
            <a:r>
              <a:rPr sz="2800" b="1" spc="-5" dirty="0">
                <a:latin typeface="Calibri"/>
                <a:cs typeface="Calibri"/>
              </a:rPr>
              <a:t>из </a:t>
            </a:r>
            <a:r>
              <a:rPr sz="2800" b="1" spc="-10" dirty="0">
                <a:latin typeface="Calibri"/>
                <a:cs typeface="Calibri"/>
              </a:rPr>
              <a:t>участников </a:t>
            </a:r>
            <a:r>
              <a:rPr sz="2800" b="1" spc="-5" dirty="0">
                <a:latin typeface="Calibri"/>
                <a:cs typeface="Calibri"/>
              </a:rPr>
              <a:t>матричной игры A </a:t>
            </a:r>
            <a:r>
              <a:rPr sz="2800" b="1" spc="-10" dirty="0">
                <a:latin typeface="Calibri"/>
                <a:cs typeface="Calibri"/>
              </a:rPr>
              <a:t>(mxn), 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придерживается </a:t>
            </a:r>
            <a:r>
              <a:rPr sz="2800" b="1" spc="-10" dirty="0">
                <a:latin typeface="Calibri"/>
                <a:cs typeface="Calibri"/>
              </a:rPr>
              <a:t>своей </a:t>
            </a:r>
            <a:r>
              <a:rPr sz="2800" b="1" spc="-5" dirty="0">
                <a:latin typeface="Calibri"/>
                <a:cs typeface="Calibri"/>
              </a:rPr>
              <a:t>оптимальной </a:t>
            </a:r>
            <a:r>
              <a:rPr sz="2800" b="1" spc="-10" dirty="0">
                <a:latin typeface="Calibri"/>
                <a:cs typeface="Calibri"/>
              </a:rPr>
              <a:t>смешанной 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стратегии, </a:t>
            </a:r>
            <a:r>
              <a:rPr sz="2800" b="1" spc="-15" dirty="0">
                <a:latin typeface="Calibri"/>
                <a:cs typeface="Calibri"/>
              </a:rPr>
              <a:t>то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это</a:t>
            </a:r>
            <a:r>
              <a:rPr sz="2800" b="1" spc="-5" dirty="0">
                <a:latin typeface="Calibri"/>
                <a:cs typeface="Calibri"/>
              </a:rPr>
              <a:t> обеспечивает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ему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максимальный</a:t>
            </a:r>
            <a:endParaRPr sz="2800">
              <a:latin typeface="Calibri"/>
              <a:cs typeface="Calibri"/>
            </a:endParaRPr>
          </a:p>
          <a:p>
            <a:pPr marL="12065" marR="5080" indent="635" algn="ctr">
              <a:lnSpc>
                <a:spcPct val="99700"/>
              </a:lnSpc>
              <a:spcBef>
                <a:spcPts val="50"/>
              </a:spcBef>
            </a:pPr>
            <a:r>
              <a:rPr sz="2800" b="1" spc="-15" dirty="0">
                <a:latin typeface="Calibri"/>
                <a:cs typeface="Calibri"/>
              </a:rPr>
              <a:t>средний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выигрыш,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равный</a:t>
            </a:r>
            <a:r>
              <a:rPr sz="2800" b="1" spc="6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цене</a:t>
            </a:r>
            <a:r>
              <a:rPr sz="2800" b="1" spc="4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игры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dirty="0">
                <a:latin typeface="Symbol"/>
                <a:cs typeface="Symbol"/>
              </a:rPr>
              <a:t></a:t>
            </a:r>
            <a:r>
              <a:rPr sz="2800" b="1" dirty="0">
                <a:latin typeface="Calibri"/>
                <a:cs typeface="Calibri"/>
              </a:rPr>
              <a:t>,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независимо 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от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того,</a:t>
            </a:r>
            <a:r>
              <a:rPr sz="2800" b="1" spc="-10" dirty="0">
                <a:latin typeface="Calibri"/>
                <a:cs typeface="Calibri"/>
              </a:rPr>
              <a:t> какие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действия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предпринимает</a:t>
            </a:r>
            <a:r>
              <a:rPr sz="2800" b="1" spc="5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другой</a:t>
            </a:r>
            <a:r>
              <a:rPr sz="2800" b="1" spc="-5" dirty="0">
                <a:latin typeface="Calibri"/>
                <a:cs typeface="Calibri"/>
              </a:rPr>
              <a:t> игрок, 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если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только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он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не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выходит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за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пределы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своих</a:t>
            </a:r>
            <a:r>
              <a:rPr sz="2800" b="1" spc="6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активных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стратегий,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причем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число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активных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стратегий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каждого 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игрока,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входящих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в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их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оптимальные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смешанные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b="1" spc="-10" dirty="0">
                <a:latin typeface="Calibri"/>
                <a:cs typeface="Calibri"/>
              </a:rPr>
              <a:t>стратегии,</a:t>
            </a:r>
            <a:r>
              <a:rPr sz="2800" b="1" spc="-5" dirty="0">
                <a:latin typeface="Calibri"/>
                <a:cs typeface="Calibri"/>
              </a:rPr>
              <a:t> не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превосходит</a:t>
            </a:r>
            <a:r>
              <a:rPr sz="2800" b="1" spc="70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L</a:t>
            </a:r>
            <a:r>
              <a:rPr sz="2800" b="1" dirty="0">
                <a:latin typeface="Calibri"/>
                <a:cs typeface="Calibri"/>
              </a:rPr>
              <a:t>,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5" dirty="0">
                <a:latin typeface="Calibri"/>
                <a:cs typeface="Calibri"/>
              </a:rPr>
              <a:t>где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L</a:t>
            </a:r>
            <a:r>
              <a:rPr sz="2800" b="1" i="1" spc="5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=</a:t>
            </a:r>
            <a:r>
              <a:rPr sz="2800" b="1" i="1" spc="15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min(m,</a:t>
            </a:r>
            <a:r>
              <a:rPr sz="2800" b="1" i="1" spc="25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n)</a:t>
            </a:r>
            <a:r>
              <a:rPr sz="2800" b="1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411479"/>
            <a:ext cx="8458200" cy="14996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2437" y="2041017"/>
            <a:ext cx="8246109" cy="444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5620">
              <a:lnSpc>
                <a:spcPts val="3565"/>
              </a:lnSpc>
              <a:buClr>
                <a:srgbClr val="C00000"/>
              </a:buClr>
              <a:buSzPct val="129687"/>
              <a:buAutoNum type="arabicPeriod"/>
              <a:tabLst>
                <a:tab pos="528320" algn="l"/>
              </a:tabLst>
            </a:pPr>
            <a:r>
              <a:rPr sz="3200" b="1" dirty="0">
                <a:latin typeface="Calibri"/>
                <a:cs typeface="Calibri"/>
              </a:rPr>
              <a:t>Игра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без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седловой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точки.</a:t>
            </a:r>
            <a:endParaRPr sz="3200">
              <a:latin typeface="Calibri"/>
              <a:cs typeface="Calibri"/>
            </a:endParaRPr>
          </a:p>
          <a:p>
            <a:pPr marL="527685" indent="-515620">
              <a:lnSpc>
                <a:spcPts val="4315"/>
              </a:lnSpc>
              <a:buClr>
                <a:srgbClr val="C00000"/>
              </a:buClr>
              <a:buSzPct val="129687"/>
              <a:buAutoNum type="arabicPeriod"/>
              <a:tabLst>
                <a:tab pos="528320" algn="l"/>
              </a:tabLst>
            </a:pPr>
            <a:r>
              <a:rPr sz="3200" b="1" dirty="0">
                <a:latin typeface="Calibri"/>
                <a:cs typeface="Calibri"/>
              </a:rPr>
              <a:t>Игроки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используют</a:t>
            </a:r>
            <a:r>
              <a:rPr sz="3200" b="1" spc="-5" dirty="0">
                <a:latin typeface="Calibri"/>
                <a:cs typeface="Calibri"/>
              </a:rPr>
              <a:t> случайную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смесь</a:t>
            </a:r>
            <a:endParaRPr sz="3200">
              <a:latin typeface="Calibri"/>
              <a:cs typeface="Calibri"/>
            </a:endParaRPr>
          </a:p>
          <a:p>
            <a:pPr marL="527685" marR="2270760">
              <a:lnSpc>
                <a:spcPts val="3840"/>
              </a:lnSpc>
              <a:spcBef>
                <a:spcPts val="35"/>
              </a:spcBef>
            </a:pPr>
            <a:r>
              <a:rPr sz="3200" b="1" spc="-5" dirty="0">
                <a:latin typeface="Calibri"/>
                <a:cs typeface="Calibri"/>
              </a:rPr>
              <a:t>чистых </a:t>
            </a:r>
            <a:r>
              <a:rPr sz="3200" b="1" spc="-10" dirty="0">
                <a:latin typeface="Calibri"/>
                <a:cs typeface="Calibri"/>
              </a:rPr>
              <a:t>стратегий </a:t>
            </a:r>
            <a:r>
              <a:rPr sz="3200" b="1" dirty="0">
                <a:latin typeface="Calibri"/>
                <a:cs typeface="Calibri"/>
              </a:rPr>
              <a:t>с заданными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вероятностями.</a:t>
            </a:r>
            <a:endParaRPr sz="3200">
              <a:latin typeface="Calibri"/>
              <a:cs typeface="Calibri"/>
            </a:endParaRPr>
          </a:p>
          <a:p>
            <a:pPr marL="527685" indent="-515620">
              <a:lnSpc>
                <a:spcPts val="3810"/>
              </a:lnSpc>
              <a:buClr>
                <a:srgbClr val="C00000"/>
              </a:buClr>
              <a:buSzPct val="129687"/>
              <a:buAutoNum type="arabicPeriod" startAt="3"/>
              <a:tabLst>
                <a:tab pos="528320" algn="l"/>
              </a:tabLst>
            </a:pPr>
            <a:r>
              <a:rPr sz="3200" b="1" dirty="0">
                <a:latin typeface="Calibri"/>
                <a:cs typeface="Calibri"/>
              </a:rPr>
              <a:t>Игра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повторяется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многократно </a:t>
            </a:r>
            <a:r>
              <a:rPr sz="3200" b="1" dirty="0">
                <a:latin typeface="Calibri"/>
                <a:cs typeface="Calibri"/>
              </a:rPr>
              <a:t>в </a:t>
            </a:r>
            <a:r>
              <a:rPr sz="3200" b="1" spc="-20" dirty="0">
                <a:latin typeface="Calibri"/>
                <a:cs typeface="Calibri"/>
              </a:rPr>
              <a:t>сходных</a:t>
            </a:r>
            <a:endParaRPr sz="3200">
              <a:latin typeface="Calibri"/>
              <a:cs typeface="Calibri"/>
            </a:endParaRPr>
          </a:p>
          <a:p>
            <a:pPr marL="527685">
              <a:lnSpc>
                <a:spcPts val="3270"/>
              </a:lnSpc>
            </a:pPr>
            <a:r>
              <a:rPr sz="3200" b="1" spc="-10" dirty="0">
                <a:latin typeface="Calibri"/>
                <a:cs typeface="Calibri"/>
              </a:rPr>
              <a:t>условиях.</a:t>
            </a:r>
            <a:endParaRPr sz="3200">
              <a:latin typeface="Calibri"/>
              <a:cs typeface="Calibri"/>
            </a:endParaRPr>
          </a:p>
          <a:p>
            <a:pPr marL="527685" indent="-515620">
              <a:lnSpc>
                <a:spcPts val="4410"/>
              </a:lnSpc>
              <a:buClr>
                <a:srgbClr val="C00000"/>
              </a:buClr>
              <a:buSzPct val="129687"/>
              <a:buAutoNum type="arabicPeriod" startAt="4"/>
              <a:tabLst>
                <a:tab pos="528320" algn="l"/>
              </a:tabLst>
            </a:pPr>
            <a:r>
              <a:rPr sz="3200" b="1" dirty="0">
                <a:latin typeface="Calibri"/>
                <a:cs typeface="Calibri"/>
              </a:rPr>
              <a:t>При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любом </a:t>
            </a:r>
            <a:r>
              <a:rPr sz="3200" b="1" spc="-45" dirty="0">
                <a:latin typeface="Calibri"/>
                <a:cs typeface="Calibri"/>
              </a:rPr>
              <a:t>ходе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ни </a:t>
            </a:r>
            <a:r>
              <a:rPr sz="3200" b="1" spc="-25" dirty="0">
                <a:latin typeface="Calibri"/>
                <a:cs typeface="Calibri"/>
              </a:rPr>
              <a:t>один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из </a:t>
            </a:r>
            <a:r>
              <a:rPr sz="3200" b="1" spc="-10" dirty="0">
                <a:latin typeface="Calibri"/>
                <a:cs typeface="Calibri"/>
              </a:rPr>
              <a:t>игроков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не</a:t>
            </a:r>
            <a:endParaRPr sz="3200">
              <a:latin typeface="Calibri"/>
              <a:cs typeface="Calibri"/>
            </a:endParaRPr>
          </a:p>
          <a:p>
            <a:pPr marL="527685">
              <a:lnSpc>
                <a:spcPts val="3270"/>
              </a:lnSpc>
            </a:pPr>
            <a:r>
              <a:rPr sz="3200" b="1" dirty="0">
                <a:latin typeface="Calibri"/>
                <a:cs typeface="Calibri"/>
              </a:rPr>
              <a:t>информирован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о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стратегии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другого</a:t>
            </a:r>
            <a:r>
              <a:rPr sz="3200" b="1" spc="-5" dirty="0">
                <a:latin typeface="Calibri"/>
                <a:cs typeface="Calibri"/>
              </a:rPr>
              <a:t> игрока.</a:t>
            </a:r>
            <a:endParaRPr sz="3200">
              <a:latin typeface="Calibri"/>
              <a:cs typeface="Calibri"/>
            </a:endParaRPr>
          </a:p>
          <a:p>
            <a:pPr marL="527685" indent="-515620">
              <a:lnSpc>
                <a:spcPts val="4505"/>
              </a:lnSpc>
              <a:buClr>
                <a:srgbClr val="C00000"/>
              </a:buClr>
              <a:buSzPct val="129687"/>
              <a:buAutoNum type="arabicPeriod" startAt="5"/>
              <a:tabLst>
                <a:tab pos="528320" algn="l"/>
              </a:tabLst>
            </a:pPr>
            <a:r>
              <a:rPr sz="3200" b="1" spc="-10" dirty="0">
                <a:latin typeface="Calibri"/>
                <a:cs typeface="Calibri"/>
              </a:rPr>
              <a:t>Допускается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усреднение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результатов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игр.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331" y="196595"/>
            <a:ext cx="2537460" cy="8869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0200" y="1065656"/>
            <a:ext cx="6743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Платежная</a:t>
            </a:r>
            <a:r>
              <a:rPr sz="2800" b="1" spc="-5" dirty="0">
                <a:latin typeface="Calibri"/>
                <a:cs typeface="Calibri"/>
              </a:rPr>
              <a:t> матрица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имеет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следующий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вид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244012" y="2613816"/>
            <a:ext cx="3411220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179445" algn="l"/>
              </a:tabLst>
            </a:pPr>
            <a:r>
              <a:rPr sz="4400" spc="25" dirty="0">
                <a:latin typeface="Symbol"/>
                <a:cs typeface="Symbol"/>
              </a:rPr>
              <a:t></a:t>
            </a:r>
            <a:r>
              <a:rPr sz="4400" spc="25" dirty="0">
                <a:latin typeface="Times New Roman"/>
                <a:cs typeface="Times New Roman"/>
              </a:rPr>
              <a:t>	</a:t>
            </a:r>
            <a:r>
              <a:rPr sz="4400" spc="25" dirty="0">
                <a:latin typeface="Symbol"/>
                <a:cs typeface="Symbol"/>
              </a:rPr>
              <a:t></a:t>
            </a:r>
            <a:endParaRPr sz="44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3695" y="2480286"/>
            <a:ext cx="2423795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  <a:tabLst>
                <a:tab pos="1499235" algn="l"/>
              </a:tabLst>
            </a:pPr>
            <a:r>
              <a:rPr sz="4400" spc="-15" dirty="0">
                <a:latin typeface="Times New Roman"/>
                <a:cs typeface="Times New Roman"/>
              </a:rPr>
              <a:t>0,75	</a:t>
            </a:r>
            <a:r>
              <a:rPr sz="4400" spc="-30" dirty="0">
                <a:latin typeface="Times New Roman"/>
                <a:cs typeface="Times New Roman"/>
              </a:rPr>
              <a:t>0,5</a:t>
            </a:r>
            <a:r>
              <a:rPr sz="6600" spc="-44" baseline="25883" dirty="0">
                <a:latin typeface="Symbol"/>
                <a:cs typeface="Symbol"/>
              </a:rPr>
              <a:t></a:t>
            </a:r>
            <a:endParaRPr sz="6600" baseline="25883">
              <a:latin typeface="Symbol"/>
              <a:cs typeface="Symbo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00389" y="1642898"/>
            <a:ext cx="2254885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347470" algn="l"/>
              </a:tabLst>
            </a:pPr>
            <a:r>
              <a:rPr sz="4400" b="0" spc="-70" dirty="0">
                <a:latin typeface="Times New Roman"/>
                <a:cs typeface="Times New Roman"/>
              </a:rPr>
              <a:t>0,</a:t>
            </a:r>
            <a:r>
              <a:rPr sz="4400" b="0" spc="35" dirty="0">
                <a:latin typeface="Times New Roman"/>
                <a:cs typeface="Times New Roman"/>
              </a:rPr>
              <a:t>5</a:t>
            </a:r>
            <a:r>
              <a:rPr sz="4400" b="0" dirty="0">
                <a:latin typeface="Times New Roman"/>
                <a:cs typeface="Times New Roman"/>
              </a:rPr>
              <a:t>	</a:t>
            </a:r>
            <a:r>
              <a:rPr sz="4400" b="0" spc="-70" dirty="0">
                <a:latin typeface="Times New Roman"/>
                <a:cs typeface="Times New Roman"/>
              </a:rPr>
              <a:t>0</a:t>
            </a:r>
            <a:r>
              <a:rPr sz="4400" b="0" spc="-145" dirty="0">
                <a:latin typeface="Times New Roman"/>
                <a:cs typeface="Times New Roman"/>
              </a:rPr>
              <a:t>,</a:t>
            </a:r>
            <a:r>
              <a:rPr sz="4400" b="0" spc="30" dirty="0">
                <a:latin typeface="Times New Roman"/>
                <a:cs typeface="Times New Roman"/>
              </a:rPr>
              <a:t>8</a:t>
            </a:r>
            <a:r>
              <a:rPr sz="6600" b="0" spc="37" baseline="-3787" dirty="0">
                <a:latin typeface="Symbol"/>
                <a:cs typeface="Symbol"/>
              </a:rPr>
              <a:t></a:t>
            </a:r>
            <a:endParaRPr sz="6600" baseline="-3787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8612" y="2218885"/>
            <a:ext cx="574675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4400" spc="15" dirty="0">
                <a:latin typeface="Symbol"/>
                <a:cs typeface="Symbol"/>
              </a:rPr>
              <a:t></a:t>
            </a:r>
            <a:r>
              <a:rPr sz="6600" spc="22" baseline="-25883" dirty="0">
                <a:latin typeface="Times New Roman"/>
                <a:cs typeface="Times New Roman"/>
              </a:rPr>
              <a:t>1</a:t>
            </a:r>
            <a:endParaRPr sz="6600" baseline="-2588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0244" y="2052539"/>
            <a:ext cx="1477645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4400" i="1" spc="40" dirty="0">
                <a:latin typeface="Times New Roman"/>
                <a:cs typeface="Times New Roman"/>
              </a:rPr>
              <a:t>A</a:t>
            </a:r>
            <a:r>
              <a:rPr sz="4400" i="1" spc="-260" dirty="0">
                <a:latin typeface="Times New Roman"/>
                <a:cs typeface="Times New Roman"/>
              </a:rPr>
              <a:t> </a:t>
            </a:r>
            <a:r>
              <a:rPr sz="4400" spc="35" dirty="0">
                <a:latin typeface="Symbol"/>
                <a:cs typeface="Symbol"/>
              </a:rPr>
              <a:t></a:t>
            </a:r>
            <a:r>
              <a:rPr sz="4400" spc="-55" dirty="0">
                <a:latin typeface="Times New Roman"/>
                <a:cs typeface="Times New Roman"/>
              </a:rPr>
              <a:t> </a:t>
            </a:r>
            <a:r>
              <a:rPr sz="6600" spc="44" baseline="36616" dirty="0">
                <a:latin typeface="Symbol"/>
                <a:cs typeface="Symbol"/>
              </a:rPr>
              <a:t></a:t>
            </a:r>
            <a:r>
              <a:rPr sz="6600" spc="52" baseline="41035" dirty="0">
                <a:latin typeface="Times New Roman"/>
                <a:cs typeface="Times New Roman"/>
              </a:rPr>
              <a:t>0</a:t>
            </a:r>
            <a:endParaRPr sz="6600" baseline="4103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039" y="3512058"/>
            <a:ext cx="8895715" cy="2294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5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Смешанные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стратегии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для </a:t>
            </a:r>
            <a:r>
              <a:rPr sz="2800" b="1" spc="-10" dirty="0">
                <a:latin typeface="Calibri"/>
                <a:cs typeface="Calibri"/>
              </a:rPr>
              <a:t>игроков</a:t>
            </a:r>
            <a:r>
              <a:rPr sz="2800" b="1" spc="50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А</a:t>
            </a:r>
            <a:r>
              <a:rPr sz="2800" b="1" i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и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i="1" spc="-5" dirty="0">
                <a:latin typeface="Calibri"/>
                <a:cs typeface="Calibri"/>
              </a:rPr>
              <a:t>В</a:t>
            </a:r>
            <a:r>
              <a:rPr sz="2800" b="1" i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соответственно:</a:t>
            </a:r>
            <a:endParaRPr sz="2800">
              <a:latin typeface="Calibri"/>
              <a:cs typeface="Calibri"/>
            </a:endParaRPr>
          </a:p>
          <a:p>
            <a:pPr marL="116839" algn="ctr">
              <a:lnSpc>
                <a:spcPts val="3829"/>
              </a:lnSpc>
            </a:pPr>
            <a:r>
              <a:rPr sz="3200" b="1" dirty="0">
                <a:latin typeface="Calibri"/>
                <a:cs typeface="Calibri"/>
              </a:rPr>
              <a:t>P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(0,37;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0,62), </a:t>
            </a:r>
            <a:r>
              <a:rPr sz="3200" b="1" dirty="0">
                <a:latin typeface="Calibri"/>
                <a:cs typeface="Calibri"/>
              </a:rPr>
              <a:t>Q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(0,25; 0;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0,75)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Calibri"/>
              <a:cs typeface="Calibri"/>
            </a:endParaRPr>
          </a:p>
          <a:p>
            <a:pPr marL="311150" marR="783590">
              <a:lnSpc>
                <a:spcPct val="100000"/>
              </a:lnSpc>
            </a:pPr>
            <a:r>
              <a:rPr sz="32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Определить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выигрыши </a:t>
            </a:r>
            <a:r>
              <a:rPr sz="3200" b="1" spc="-5" dirty="0">
                <a:latin typeface="Calibri"/>
                <a:cs typeface="Calibri"/>
              </a:rPr>
              <a:t>игрока </a:t>
            </a:r>
            <a:r>
              <a:rPr sz="3200" b="1" dirty="0">
                <a:latin typeface="Calibri"/>
                <a:cs typeface="Calibri"/>
              </a:rPr>
              <a:t>А в ситуации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(P;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15" dirty="0">
                <a:latin typeface="Calibri"/>
                <a:cs typeface="Calibri"/>
              </a:rPr>
              <a:t>Q),</a:t>
            </a:r>
            <a:r>
              <a:rPr sz="3200" b="1" dirty="0">
                <a:latin typeface="Calibri"/>
                <a:cs typeface="Calibri"/>
              </a:rPr>
              <a:t> (P;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B</a:t>
            </a:r>
            <a:r>
              <a:rPr sz="3150" b="1" baseline="-21164" dirty="0">
                <a:latin typeface="Calibri"/>
                <a:cs typeface="Calibri"/>
              </a:rPr>
              <a:t>1</a:t>
            </a:r>
            <a:r>
              <a:rPr sz="3200" b="1" dirty="0">
                <a:latin typeface="Calibri"/>
                <a:cs typeface="Calibri"/>
              </a:rPr>
              <a:t>), (P; B</a:t>
            </a:r>
            <a:r>
              <a:rPr sz="3150" b="1" baseline="-21164" dirty="0">
                <a:latin typeface="Calibri"/>
                <a:cs typeface="Calibri"/>
              </a:rPr>
              <a:t>2</a:t>
            </a:r>
            <a:r>
              <a:rPr sz="3200" b="1" dirty="0">
                <a:latin typeface="Calibri"/>
                <a:cs typeface="Calibri"/>
              </a:rPr>
              <a:t>), (P; </a:t>
            </a:r>
            <a:r>
              <a:rPr sz="3200" b="1" spc="5" dirty="0">
                <a:latin typeface="Calibri"/>
                <a:cs typeface="Calibri"/>
              </a:rPr>
              <a:t>B</a:t>
            </a:r>
            <a:r>
              <a:rPr sz="3150" b="1" spc="7" baseline="-21164" dirty="0">
                <a:latin typeface="Calibri"/>
                <a:cs typeface="Calibri"/>
              </a:rPr>
              <a:t>3</a:t>
            </a:r>
            <a:r>
              <a:rPr sz="3200" b="1" spc="5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1479"/>
            <a:ext cx="2729484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8792" y="1230249"/>
            <a:ext cx="8055609" cy="4488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Выигрыш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игрока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А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 игровой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ситуации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i="1" spc="-5" dirty="0">
                <a:latin typeface="Calibri"/>
                <a:cs typeface="Calibri"/>
              </a:rPr>
              <a:t>(P;</a:t>
            </a:r>
            <a:r>
              <a:rPr sz="3200" b="1" i="1" spc="5" dirty="0">
                <a:latin typeface="Calibri"/>
                <a:cs typeface="Calibri"/>
              </a:rPr>
              <a:t> </a:t>
            </a:r>
            <a:r>
              <a:rPr sz="3200" b="1" i="1" spc="20" dirty="0">
                <a:latin typeface="Calibri"/>
                <a:cs typeface="Calibri"/>
              </a:rPr>
              <a:t>Q)</a:t>
            </a:r>
            <a:endParaRPr sz="3200">
              <a:latin typeface="Calibri"/>
              <a:cs typeface="Calibri"/>
            </a:endParaRPr>
          </a:p>
          <a:p>
            <a:pPr marL="66040">
              <a:lnSpc>
                <a:spcPct val="100000"/>
              </a:lnSpc>
            </a:pPr>
            <a:r>
              <a:rPr sz="3200" b="1" spc="-15" dirty="0">
                <a:latin typeface="Calibri"/>
                <a:cs typeface="Calibri"/>
              </a:rPr>
              <a:t>определяется </a:t>
            </a:r>
            <a:r>
              <a:rPr sz="3200" b="1" dirty="0">
                <a:latin typeface="Calibri"/>
                <a:cs typeface="Calibri"/>
              </a:rPr>
              <a:t>по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формуле</a:t>
            </a:r>
            <a:endParaRPr sz="3200">
              <a:latin typeface="Calibri"/>
              <a:cs typeface="Calibri"/>
            </a:endParaRPr>
          </a:p>
          <a:p>
            <a:pPr marL="1045844" algn="ctr">
              <a:lnSpc>
                <a:spcPts val="3535"/>
              </a:lnSpc>
              <a:spcBef>
                <a:spcPts val="2520"/>
              </a:spcBef>
              <a:tabLst>
                <a:tab pos="1915795" algn="l"/>
              </a:tabLst>
            </a:pPr>
            <a:r>
              <a:rPr sz="3500" i="1" spc="55" dirty="0">
                <a:latin typeface="Times New Roman"/>
                <a:cs typeface="Times New Roman"/>
              </a:rPr>
              <a:t>m	</a:t>
            </a:r>
            <a:r>
              <a:rPr sz="3500" i="1" spc="35" dirty="0">
                <a:latin typeface="Times New Roman"/>
                <a:cs typeface="Times New Roman"/>
              </a:rPr>
              <a:t>n</a:t>
            </a:r>
            <a:endParaRPr sz="3500">
              <a:latin typeface="Times New Roman"/>
              <a:cs typeface="Times New Roman"/>
            </a:endParaRPr>
          </a:p>
          <a:p>
            <a:pPr marL="427355" algn="ctr">
              <a:lnSpc>
                <a:spcPts val="4255"/>
              </a:lnSpc>
              <a:tabLst>
                <a:tab pos="3122930" algn="l"/>
                <a:tab pos="3943350" algn="l"/>
                <a:tab pos="4596765" algn="l"/>
              </a:tabLst>
            </a:pPr>
            <a:r>
              <a:rPr sz="4100" i="1" spc="610" dirty="0">
                <a:latin typeface="Times New Roman"/>
                <a:cs typeface="Times New Roman"/>
              </a:rPr>
              <a:t>H</a:t>
            </a:r>
            <a:r>
              <a:rPr sz="6150" i="1" spc="315" baseline="-29132" dirty="0">
                <a:latin typeface="Times New Roman"/>
                <a:cs typeface="Times New Roman"/>
              </a:rPr>
              <a:t>A</a:t>
            </a:r>
            <a:r>
              <a:rPr sz="4100" spc="190" dirty="0">
                <a:latin typeface="Times New Roman"/>
                <a:cs typeface="Times New Roman"/>
              </a:rPr>
              <a:t>(</a:t>
            </a:r>
            <a:r>
              <a:rPr sz="4100" i="1" spc="15" dirty="0">
                <a:latin typeface="Times New Roman"/>
                <a:cs typeface="Times New Roman"/>
              </a:rPr>
              <a:t>P</a:t>
            </a:r>
            <a:r>
              <a:rPr sz="4100" spc="265" dirty="0">
                <a:latin typeface="Times New Roman"/>
                <a:cs typeface="Times New Roman"/>
              </a:rPr>
              <a:t>,</a:t>
            </a:r>
            <a:r>
              <a:rPr sz="4100" i="1" spc="70" dirty="0">
                <a:latin typeface="Times New Roman"/>
                <a:cs typeface="Times New Roman"/>
              </a:rPr>
              <a:t>Q</a:t>
            </a:r>
            <a:r>
              <a:rPr sz="4100" spc="25" dirty="0">
                <a:latin typeface="Times New Roman"/>
                <a:cs typeface="Times New Roman"/>
              </a:rPr>
              <a:t>)</a:t>
            </a:r>
            <a:r>
              <a:rPr sz="4100" spc="-275" dirty="0">
                <a:latin typeface="Times New Roman"/>
                <a:cs typeface="Times New Roman"/>
              </a:rPr>
              <a:t> </a:t>
            </a:r>
            <a:r>
              <a:rPr sz="4100" spc="40" dirty="0">
                <a:latin typeface="Symbol"/>
                <a:cs typeface="Symbol"/>
              </a:rPr>
              <a:t></a:t>
            </a:r>
            <a:r>
              <a:rPr sz="4100" dirty="0">
                <a:latin typeface="Times New Roman"/>
                <a:cs typeface="Times New Roman"/>
              </a:rPr>
              <a:t>	</a:t>
            </a:r>
            <a:r>
              <a:rPr sz="6150" spc="75" baseline="-6097" dirty="0">
                <a:latin typeface="Symbol"/>
                <a:cs typeface="Symbol"/>
              </a:rPr>
              <a:t></a:t>
            </a:r>
            <a:r>
              <a:rPr sz="6150" baseline="-6097" dirty="0">
                <a:latin typeface="Times New Roman"/>
                <a:cs typeface="Times New Roman"/>
              </a:rPr>
              <a:t>	</a:t>
            </a:r>
            <a:r>
              <a:rPr sz="6150" spc="75" baseline="-6097" dirty="0">
                <a:latin typeface="Symbol"/>
                <a:cs typeface="Symbol"/>
              </a:rPr>
              <a:t></a:t>
            </a:r>
            <a:r>
              <a:rPr sz="6150" baseline="-6097" dirty="0">
                <a:latin typeface="Times New Roman"/>
                <a:cs typeface="Times New Roman"/>
              </a:rPr>
              <a:t>	</a:t>
            </a:r>
            <a:r>
              <a:rPr sz="4100" i="1" spc="-160" dirty="0">
                <a:latin typeface="Times New Roman"/>
                <a:cs typeface="Times New Roman"/>
              </a:rPr>
              <a:t>a</a:t>
            </a:r>
            <a:r>
              <a:rPr sz="6150" i="1" spc="44" baseline="-27100" dirty="0">
                <a:latin typeface="Times New Roman"/>
                <a:cs typeface="Times New Roman"/>
              </a:rPr>
              <a:t>i</a:t>
            </a:r>
            <a:r>
              <a:rPr sz="6150" i="1" spc="30" baseline="-27100" dirty="0">
                <a:latin typeface="Times New Roman"/>
                <a:cs typeface="Times New Roman"/>
              </a:rPr>
              <a:t>j</a:t>
            </a:r>
            <a:r>
              <a:rPr sz="6150" i="1" spc="-405" baseline="-27100" dirty="0">
                <a:latin typeface="Times New Roman"/>
                <a:cs typeface="Times New Roman"/>
              </a:rPr>
              <a:t> </a:t>
            </a:r>
            <a:r>
              <a:rPr sz="4100" i="1" spc="-130" dirty="0">
                <a:latin typeface="Times New Roman"/>
                <a:cs typeface="Times New Roman"/>
              </a:rPr>
              <a:t>p</a:t>
            </a:r>
            <a:r>
              <a:rPr sz="5250" i="1" spc="30" baseline="-31746" dirty="0">
                <a:latin typeface="Times New Roman"/>
                <a:cs typeface="Times New Roman"/>
              </a:rPr>
              <a:t>i</a:t>
            </a:r>
            <a:r>
              <a:rPr sz="5250" i="1" spc="-142" baseline="-31746" dirty="0">
                <a:latin typeface="Times New Roman"/>
                <a:cs typeface="Times New Roman"/>
              </a:rPr>
              <a:t> </a:t>
            </a:r>
            <a:r>
              <a:rPr sz="4100" spc="15" dirty="0">
                <a:latin typeface="Symbol"/>
                <a:cs typeface="Symbol"/>
              </a:rPr>
              <a:t></a:t>
            </a:r>
            <a:r>
              <a:rPr sz="4100" spc="-665" dirty="0">
                <a:latin typeface="Times New Roman"/>
                <a:cs typeface="Times New Roman"/>
              </a:rPr>
              <a:t> </a:t>
            </a:r>
            <a:r>
              <a:rPr sz="4100" i="1" spc="35" dirty="0">
                <a:latin typeface="Times New Roman"/>
                <a:cs typeface="Times New Roman"/>
              </a:rPr>
              <a:t>q</a:t>
            </a:r>
            <a:r>
              <a:rPr sz="4100" i="1" spc="-420" dirty="0">
                <a:latin typeface="Times New Roman"/>
                <a:cs typeface="Times New Roman"/>
              </a:rPr>
              <a:t> </a:t>
            </a:r>
            <a:r>
              <a:rPr sz="5250" i="1" spc="30" baseline="-31746" dirty="0">
                <a:latin typeface="Times New Roman"/>
                <a:cs typeface="Times New Roman"/>
              </a:rPr>
              <a:t>j</a:t>
            </a:r>
            <a:endParaRPr sz="5250" baseline="-31746">
              <a:latin typeface="Times New Roman"/>
              <a:cs typeface="Times New Roman"/>
            </a:endParaRPr>
          </a:p>
          <a:p>
            <a:pPr marL="3796029">
              <a:lnSpc>
                <a:spcPct val="100000"/>
              </a:lnSpc>
              <a:spcBef>
                <a:spcPts val="45"/>
              </a:spcBef>
            </a:pPr>
            <a:r>
              <a:rPr sz="3500" i="1" spc="20" dirty="0">
                <a:latin typeface="Times New Roman"/>
                <a:cs typeface="Times New Roman"/>
              </a:rPr>
              <a:t>i</a:t>
            </a:r>
            <a:r>
              <a:rPr sz="3500" i="1" spc="-5" dirty="0">
                <a:latin typeface="Times New Roman"/>
                <a:cs typeface="Times New Roman"/>
              </a:rPr>
              <a:t> </a:t>
            </a:r>
            <a:r>
              <a:rPr sz="3500" spc="40" dirty="0">
                <a:latin typeface="Symbol"/>
                <a:cs typeface="Symbol"/>
              </a:rPr>
              <a:t></a:t>
            </a:r>
            <a:r>
              <a:rPr sz="3500" spc="-475" dirty="0">
                <a:latin typeface="Times New Roman"/>
                <a:cs typeface="Times New Roman"/>
              </a:rPr>
              <a:t> </a:t>
            </a:r>
            <a:r>
              <a:rPr sz="3500" spc="35" dirty="0">
                <a:latin typeface="Times New Roman"/>
                <a:cs typeface="Times New Roman"/>
              </a:rPr>
              <a:t>1</a:t>
            </a:r>
            <a:r>
              <a:rPr sz="3500" spc="-85" dirty="0">
                <a:latin typeface="Times New Roman"/>
                <a:cs typeface="Times New Roman"/>
              </a:rPr>
              <a:t> </a:t>
            </a:r>
            <a:r>
              <a:rPr sz="3500" i="1" spc="20" dirty="0">
                <a:latin typeface="Times New Roman"/>
                <a:cs typeface="Times New Roman"/>
              </a:rPr>
              <a:t>j</a:t>
            </a:r>
            <a:r>
              <a:rPr sz="3500" i="1" spc="55" dirty="0">
                <a:latin typeface="Times New Roman"/>
                <a:cs typeface="Times New Roman"/>
              </a:rPr>
              <a:t> </a:t>
            </a:r>
            <a:r>
              <a:rPr sz="3500" spc="40" dirty="0">
                <a:latin typeface="Symbol"/>
                <a:cs typeface="Symbol"/>
              </a:rPr>
              <a:t></a:t>
            </a:r>
            <a:r>
              <a:rPr sz="3500" spc="-475" dirty="0">
                <a:latin typeface="Times New Roman"/>
                <a:cs typeface="Times New Roman"/>
              </a:rPr>
              <a:t> </a:t>
            </a:r>
            <a:r>
              <a:rPr sz="3500" spc="35" dirty="0">
                <a:latin typeface="Times New Roman"/>
                <a:cs typeface="Times New Roman"/>
              </a:rPr>
              <a:t>1</a:t>
            </a:r>
            <a:endParaRPr sz="3500">
              <a:latin typeface="Times New Roman"/>
              <a:cs typeface="Times New Roman"/>
            </a:endParaRPr>
          </a:p>
          <a:p>
            <a:pPr marL="50800" marR="4777105">
              <a:lnSpc>
                <a:spcPct val="100000"/>
              </a:lnSpc>
              <a:spcBef>
                <a:spcPts val="1375"/>
              </a:spcBef>
            </a:pPr>
            <a:r>
              <a:rPr sz="3200" b="1" dirty="0">
                <a:latin typeface="Calibri"/>
                <a:cs typeface="Calibri"/>
              </a:rPr>
              <a:t>При</a:t>
            </a:r>
            <a:r>
              <a:rPr sz="3200" b="1" spc="3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m</a:t>
            </a:r>
            <a:r>
              <a:rPr sz="3200" b="1" spc="5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5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2,</a:t>
            </a:r>
            <a:r>
              <a:rPr sz="3200" b="1" spc="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n</a:t>
            </a:r>
            <a:r>
              <a:rPr sz="3200" b="1" spc="5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6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3, 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p</a:t>
            </a:r>
            <a:r>
              <a:rPr sz="3150" b="1" spc="7" baseline="-25132" dirty="0">
                <a:latin typeface="Calibri"/>
                <a:cs typeface="Calibri"/>
              </a:rPr>
              <a:t>1</a:t>
            </a:r>
            <a:r>
              <a:rPr sz="3150" b="1" spc="-15" baseline="-25132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0,37;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p</a:t>
            </a:r>
            <a:r>
              <a:rPr sz="3150" b="1" spc="7" baseline="-25132" dirty="0">
                <a:latin typeface="Calibri"/>
                <a:cs typeface="Calibri"/>
              </a:rPr>
              <a:t>2</a:t>
            </a:r>
            <a:r>
              <a:rPr sz="3150" b="1" spc="352" baseline="-25132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0,62;</a:t>
            </a:r>
            <a:endParaRPr sz="32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sz="3200" b="1" spc="5" dirty="0">
                <a:latin typeface="Calibri"/>
                <a:cs typeface="Calibri"/>
              </a:rPr>
              <a:t>q</a:t>
            </a:r>
            <a:r>
              <a:rPr sz="3150" b="1" spc="7" baseline="-21164" dirty="0">
                <a:latin typeface="Calibri"/>
                <a:cs typeface="Calibri"/>
              </a:rPr>
              <a:t>1</a:t>
            </a:r>
            <a:r>
              <a:rPr sz="3150" b="1" spc="-7" baseline="-21164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0,25;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q</a:t>
            </a:r>
            <a:r>
              <a:rPr sz="3150" b="1" spc="7" baseline="-25132" dirty="0">
                <a:latin typeface="Calibri"/>
                <a:cs typeface="Calibri"/>
              </a:rPr>
              <a:t>2</a:t>
            </a:r>
            <a:r>
              <a:rPr sz="3150" b="1" spc="367" baseline="-25132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0;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5" dirty="0">
                <a:latin typeface="Calibri"/>
                <a:cs typeface="Calibri"/>
              </a:rPr>
              <a:t>q</a:t>
            </a:r>
            <a:r>
              <a:rPr sz="3150" b="1" spc="7" baseline="-25132" dirty="0">
                <a:latin typeface="Calibri"/>
                <a:cs typeface="Calibri"/>
              </a:rPr>
              <a:t>3</a:t>
            </a:r>
            <a:r>
              <a:rPr sz="3150" b="1" spc="367" baseline="-25132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=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0,75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7622" y="2564892"/>
            <a:ext cx="6146800" cy="1606550"/>
          </a:xfrm>
          <a:custGeom>
            <a:avLst/>
            <a:gdLst/>
            <a:ahLst/>
            <a:cxnLst/>
            <a:rect l="l" t="t" r="r" b="b"/>
            <a:pathLst>
              <a:path w="6146800" h="1606550">
                <a:moveTo>
                  <a:pt x="0" y="1606549"/>
                </a:moveTo>
                <a:lnTo>
                  <a:pt x="6146800" y="1606549"/>
                </a:lnTo>
                <a:lnTo>
                  <a:pt x="6146800" y="0"/>
                </a:lnTo>
                <a:lnTo>
                  <a:pt x="0" y="0"/>
                </a:lnTo>
                <a:lnTo>
                  <a:pt x="0" y="1606549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1479"/>
            <a:ext cx="6309359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22238" y="1527820"/>
            <a:ext cx="76390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98170" algn="l"/>
              </a:tabLst>
            </a:pPr>
            <a:r>
              <a:rPr sz="2350" i="1" spc="35" dirty="0">
                <a:latin typeface="Times New Roman"/>
                <a:cs typeface="Times New Roman"/>
              </a:rPr>
              <a:t>m	</a:t>
            </a:r>
            <a:r>
              <a:rPr sz="2350" i="1" spc="20" dirty="0">
                <a:latin typeface="Times New Roman"/>
                <a:cs typeface="Times New Roman"/>
              </a:rPr>
              <a:t>n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4871" y="1781728"/>
            <a:ext cx="1597660" cy="4483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67995" algn="l"/>
              </a:tabLst>
            </a:pPr>
            <a:r>
              <a:rPr sz="4125" spc="52" baseline="-6060" dirty="0">
                <a:latin typeface="Symbol"/>
                <a:cs typeface="Symbol"/>
              </a:rPr>
              <a:t></a:t>
            </a:r>
            <a:r>
              <a:rPr sz="4125" spc="52" baseline="-6060" dirty="0">
                <a:latin typeface="Times New Roman"/>
                <a:cs typeface="Times New Roman"/>
              </a:rPr>
              <a:t>	</a:t>
            </a:r>
            <a:r>
              <a:rPr sz="2750" i="1" spc="-120" dirty="0">
                <a:latin typeface="Times New Roman"/>
                <a:cs typeface="Times New Roman"/>
              </a:rPr>
              <a:t>a</a:t>
            </a:r>
            <a:r>
              <a:rPr sz="4125" i="1" spc="-52" baseline="-27272" dirty="0">
                <a:latin typeface="Times New Roman"/>
                <a:cs typeface="Times New Roman"/>
              </a:rPr>
              <a:t>i</a:t>
            </a:r>
            <a:r>
              <a:rPr sz="4125" i="1" spc="15" baseline="-27272" dirty="0">
                <a:latin typeface="Times New Roman"/>
                <a:cs typeface="Times New Roman"/>
              </a:rPr>
              <a:t>j</a:t>
            </a:r>
            <a:r>
              <a:rPr sz="4125" i="1" spc="-419" baseline="-27272" dirty="0">
                <a:latin typeface="Times New Roman"/>
                <a:cs typeface="Times New Roman"/>
              </a:rPr>
              <a:t> </a:t>
            </a:r>
            <a:r>
              <a:rPr sz="2750" i="1" spc="-290" dirty="0">
                <a:latin typeface="Times New Roman"/>
                <a:cs typeface="Times New Roman"/>
              </a:rPr>
              <a:t>p</a:t>
            </a:r>
            <a:r>
              <a:rPr sz="3525" i="1" spc="15" baseline="-31914" dirty="0">
                <a:latin typeface="Times New Roman"/>
                <a:cs typeface="Times New Roman"/>
              </a:rPr>
              <a:t>i</a:t>
            </a:r>
            <a:r>
              <a:rPr sz="3525" i="1" spc="-202" baseline="-31914" dirty="0">
                <a:latin typeface="Times New Roman"/>
                <a:cs typeface="Times New Roman"/>
              </a:rPr>
              <a:t> </a:t>
            </a:r>
            <a:r>
              <a:rPr sz="2750" spc="204" dirty="0">
                <a:latin typeface="Symbol"/>
                <a:cs typeface="Symbol"/>
              </a:rPr>
              <a:t></a:t>
            </a:r>
            <a:r>
              <a:rPr sz="2750" i="1" spc="245" dirty="0">
                <a:latin typeface="Times New Roman"/>
                <a:cs typeface="Times New Roman"/>
              </a:rPr>
              <a:t>q</a:t>
            </a:r>
            <a:r>
              <a:rPr sz="3525" i="1" spc="15" baseline="-31914" dirty="0">
                <a:latin typeface="Times New Roman"/>
                <a:cs typeface="Times New Roman"/>
              </a:rPr>
              <a:t>j</a:t>
            </a:r>
            <a:endParaRPr sz="3525" baseline="-31914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2383" y="1816768"/>
            <a:ext cx="279400" cy="4483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35" dirty="0">
                <a:latin typeface="Symbol"/>
                <a:cs typeface="Symbol"/>
              </a:rPr>
              <a:t>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5659" y="2207097"/>
            <a:ext cx="111379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i="1" spc="10" dirty="0">
                <a:latin typeface="Times New Roman"/>
                <a:cs typeface="Times New Roman"/>
              </a:rPr>
              <a:t>i</a:t>
            </a:r>
            <a:r>
              <a:rPr sz="2350" i="1" spc="-50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Symbol"/>
                <a:cs typeface="Symbol"/>
              </a:rPr>
              <a:t></a:t>
            </a:r>
            <a:r>
              <a:rPr sz="2350" spc="-295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Times New Roman"/>
                <a:cs typeface="Times New Roman"/>
              </a:rPr>
              <a:t>1</a:t>
            </a:r>
            <a:r>
              <a:rPr sz="2350" spc="-160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Times New Roman"/>
                <a:cs typeface="Times New Roman"/>
              </a:rPr>
              <a:t>j</a:t>
            </a:r>
            <a:r>
              <a:rPr sz="2350" i="1" spc="50" dirty="0">
                <a:latin typeface="Times New Roman"/>
                <a:cs typeface="Times New Roman"/>
              </a:rPr>
              <a:t> </a:t>
            </a:r>
            <a:r>
              <a:rPr sz="2350" spc="25" dirty="0">
                <a:latin typeface="Symbol"/>
                <a:cs typeface="Symbol"/>
              </a:rPr>
              <a:t></a:t>
            </a:r>
            <a:r>
              <a:rPr sz="2350" spc="-295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Times New Roman"/>
                <a:cs typeface="Times New Roman"/>
              </a:rPr>
              <a:t>1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5929" y="1766392"/>
            <a:ext cx="30327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Georgia"/>
                <a:cs typeface="Georgia"/>
              </a:rPr>
              <a:t>p</a:t>
            </a:r>
            <a:r>
              <a:rPr sz="1950" baseline="-25641" dirty="0">
                <a:latin typeface="Georgia"/>
                <a:cs typeface="Georgia"/>
              </a:rPr>
              <a:t>1</a:t>
            </a:r>
            <a:r>
              <a:rPr sz="1950" spc="-15" baseline="-25641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=</a:t>
            </a:r>
            <a:r>
              <a:rPr sz="2000" spc="-1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0,37;</a:t>
            </a:r>
            <a:r>
              <a:rPr sz="2000" spc="-40" dirty="0">
                <a:latin typeface="Georgia"/>
                <a:cs typeface="Georgia"/>
              </a:rPr>
              <a:t> </a:t>
            </a:r>
            <a:r>
              <a:rPr sz="2000" spc="5" dirty="0">
                <a:latin typeface="Georgia"/>
                <a:cs typeface="Georgia"/>
              </a:rPr>
              <a:t>p</a:t>
            </a:r>
            <a:r>
              <a:rPr sz="1950" spc="7" baseline="-25641" dirty="0">
                <a:latin typeface="Georgia"/>
                <a:cs typeface="Georgia"/>
              </a:rPr>
              <a:t>2</a:t>
            </a:r>
            <a:r>
              <a:rPr sz="1950" spc="254" baseline="-25641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=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0,62;</a:t>
            </a:r>
            <a:endParaRPr sz="2000">
              <a:latin typeface="Georgia"/>
              <a:cs typeface="Georgia"/>
            </a:endParaRPr>
          </a:p>
          <a:p>
            <a:pPr marL="38100">
              <a:lnSpc>
                <a:spcPct val="100000"/>
              </a:lnSpc>
            </a:pPr>
            <a:r>
              <a:rPr sz="2000" dirty="0">
                <a:latin typeface="Georgia"/>
                <a:cs typeface="Georgia"/>
              </a:rPr>
              <a:t>q</a:t>
            </a:r>
            <a:r>
              <a:rPr sz="1950" baseline="-21367" dirty="0">
                <a:latin typeface="Georgia"/>
                <a:cs typeface="Georgia"/>
              </a:rPr>
              <a:t>1</a:t>
            </a:r>
            <a:r>
              <a:rPr sz="1950" spc="7" baseline="-21367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=</a:t>
            </a:r>
            <a:r>
              <a:rPr sz="2000" spc="-5" dirty="0">
                <a:latin typeface="Georgia"/>
                <a:cs typeface="Georgia"/>
              </a:rPr>
              <a:t> 0,25;</a:t>
            </a:r>
            <a:r>
              <a:rPr sz="2000" spc="-15" dirty="0">
                <a:latin typeface="Georgia"/>
                <a:cs typeface="Georgia"/>
              </a:rPr>
              <a:t> </a:t>
            </a:r>
            <a:r>
              <a:rPr sz="2000" spc="5" dirty="0">
                <a:latin typeface="Georgia"/>
                <a:cs typeface="Georgia"/>
              </a:rPr>
              <a:t>q</a:t>
            </a:r>
            <a:r>
              <a:rPr sz="1950" spc="7" baseline="-25641" dirty="0">
                <a:latin typeface="Georgia"/>
                <a:cs typeface="Georgia"/>
              </a:rPr>
              <a:t>2</a:t>
            </a:r>
            <a:r>
              <a:rPr sz="1950" spc="270" baseline="-25641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=</a:t>
            </a:r>
            <a:r>
              <a:rPr sz="2000" spc="-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0;</a:t>
            </a:r>
            <a:r>
              <a:rPr sz="2000" spc="-5" dirty="0">
                <a:latin typeface="Georgia"/>
                <a:cs typeface="Georgia"/>
              </a:rPr>
              <a:t> </a:t>
            </a:r>
            <a:r>
              <a:rPr sz="2000" spc="5" dirty="0">
                <a:latin typeface="Georgia"/>
                <a:cs typeface="Georgia"/>
              </a:rPr>
              <a:t>q</a:t>
            </a:r>
            <a:r>
              <a:rPr sz="1950" spc="7" baseline="-25641" dirty="0">
                <a:latin typeface="Georgia"/>
                <a:cs typeface="Georgia"/>
              </a:rPr>
              <a:t>3</a:t>
            </a:r>
            <a:r>
              <a:rPr sz="1950" spc="270" baseline="-25641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=</a:t>
            </a:r>
            <a:r>
              <a:rPr sz="2000" spc="-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0,75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7975" y="2689732"/>
            <a:ext cx="8267065" cy="0"/>
          </a:xfrm>
          <a:custGeom>
            <a:avLst/>
            <a:gdLst/>
            <a:ahLst/>
            <a:cxnLst/>
            <a:rect l="l" t="t" r="r" b="b"/>
            <a:pathLst>
              <a:path w="8267065">
                <a:moveTo>
                  <a:pt x="0" y="0"/>
                </a:moveTo>
                <a:lnTo>
                  <a:pt x="8267065" y="0"/>
                </a:lnTo>
              </a:path>
            </a:pathLst>
          </a:custGeom>
          <a:ln w="22225">
            <a:solidFill>
              <a:srgbClr val="4945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1739" y="3203524"/>
            <a:ext cx="8846820" cy="2616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95"/>
              </a:spcBef>
            </a:pPr>
            <a:r>
              <a:rPr sz="2800" b="1" spc="-60" dirty="0">
                <a:latin typeface="Calibri"/>
                <a:cs typeface="Calibri"/>
              </a:rPr>
              <a:t>H</a:t>
            </a:r>
            <a:r>
              <a:rPr sz="2775" b="1" spc="-89" baseline="-21021" dirty="0">
                <a:latin typeface="Calibri"/>
                <a:cs typeface="Calibri"/>
              </a:rPr>
              <a:t>A</a:t>
            </a:r>
            <a:r>
              <a:rPr sz="2800" b="1" spc="-60" dirty="0">
                <a:latin typeface="Calibri"/>
                <a:cs typeface="Calibri"/>
              </a:rPr>
              <a:t>(P,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10" dirty="0">
                <a:latin typeface="Calibri"/>
                <a:cs typeface="Calibri"/>
              </a:rPr>
              <a:t>Q)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=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</a:t>
            </a:r>
            <a:r>
              <a:rPr sz="2775" b="1" baseline="-21021" dirty="0">
                <a:latin typeface="Calibri"/>
                <a:cs typeface="Calibri"/>
              </a:rPr>
              <a:t>1</a:t>
            </a:r>
            <a:r>
              <a:rPr sz="2800" b="1" dirty="0">
                <a:latin typeface="Calibri"/>
                <a:cs typeface="Calibri"/>
              </a:rPr>
              <a:t>(a</a:t>
            </a:r>
            <a:r>
              <a:rPr sz="2775" b="1" baseline="-21021" dirty="0">
                <a:latin typeface="Calibri"/>
                <a:cs typeface="Calibri"/>
              </a:rPr>
              <a:t>11</a:t>
            </a:r>
            <a:r>
              <a:rPr sz="2800" b="1" dirty="0">
                <a:latin typeface="Calibri"/>
                <a:cs typeface="Calibri"/>
              </a:rPr>
              <a:t>q</a:t>
            </a:r>
            <a:r>
              <a:rPr sz="2775" b="1" baseline="-21021" dirty="0">
                <a:latin typeface="Calibri"/>
                <a:cs typeface="Calibri"/>
              </a:rPr>
              <a:t>1</a:t>
            </a:r>
            <a:r>
              <a:rPr sz="2800" b="1" dirty="0">
                <a:latin typeface="Calibri"/>
                <a:cs typeface="Calibri"/>
              </a:rPr>
              <a:t>+a</a:t>
            </a:r>
            <a:r>
              <a:rPr sz="2775" b="1" baseline="-21021" dirty="0">
                <a:latin typeface="Calibri"/>
                <a:cs typeface="Calibri"/>
              </a:rPr>
              <a:t>12</a:t>
            </a:r>
            <a:r>
              <a:rPr sz="2800" b="1" dirty="0">
                <a:latin typeface="Calibri"/>
                <a:cs typeface="Calibri"/>
              </a:rPr>
              <a:t>q</a:t>
            </a:r>
            <a:r>
              <a:rPr sz="2775" b="1" baseline="-21021" dirty="0">
                <a:latin typeface="Calibri"/>
                <a:cs typeface="Calibri"/>
              </a:rPr>
              <a:t>2</a:t>
            </a:r>
            <a:r>
              <a:rPr sz="2800" b="1" dirty="0">
                <a:latin typeface="Calibri"/>
                <a:cs typeface="Calibri"/>
              </a:rPr>
              <a:t>+a</a:t>
            </a:r>
            <a:r>
              <a:rPr sz="2775" b="1" baseline="-21021" dirty="0">
                <a:latin typeface="Calibri"/>
                <a:cs typeface="Calibri"/>
              </a:rPr>
              <a:t>13</a:t>
            </a:r>
            <a:r>
              <a:rPr sz="2800" b="1" dirty="0">
                <a:latin typeface="Calibri"/>
                <a:cs typeface="Calibri"/>
              </a:rPr>
              <a:t>q</a:t>
            </a:r>
            <a:r>
              <a:rPr sz="2775" b="1" baseline="-21021" dirty="0">
                <a:latin typeface="Calibri"/>
                <a:cs typeface="Calibri"/>
              </a:rPr>
              <a:t>3</a:t>
            </a:r>
            <a:r>
              <a:rPr sz="2800" b="1" dirty="0">
                <a:latin typeface="Calibri"/>
                <a:cs typeface="Calibri"/>
              </a:rPr>
              <a:t>)</a:t>
            </a:r>
            <a:r>
              <a:rPr sz="2800" b="1" spc="4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+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</a:t>
            </a:r>
            <a:r>
              <a:rPr sz="2775" b="1" baseline="-21021" dirty="0">
                <a:latin typeface="Calibri"/>
                <a:cs typeface="Calibri"/>
              </a:rPr>
              <a:t>2</a:t>
            </a:r>
            <a:r>
              <a:rPr sz="2800" b="1" dirty="0">
                <a:latin typeface="Calibri"/>
                <a:cs typeface="Calibri"/>
              </a:rPr>
              <a:t>(a</a:t>
            </a:r>
            <a:r>
              <a:rPr sz="2775" b="1" baseline="-21021" dirty="0">
                <a:latin typeface="Calibri"/>
                <a:cs typeface="Calibri"/>
              </a:rPr>
              <a:t>21</a:t>
            </a:r>
            <a:r>
              <a:rPr sz="2800" b="1" dirty="0">
                <a:latin typeface="Calibri"/>
                <a:cs typeface="Calibri"/>
              </a:rPr>
              <a:t>q</a:t>
            </a:r>
            <a:r>
              <a:rPr sz="2775" b="1" baseline="-21021" dirty="0">
                <a:latin typeface="Calibri"/>
                <a:cs typeface="Calibri"/>
              </a:rPr>
              <a:t>1</a:t>
            </a:r>
            <a:r>
              <a:rPr sz="2800" b="1" dirty="0">
                <a:latin typeface="Calibri"/>
                <a:cs typeface="Calibri"/>
              </a:rPr>
              <a:t>+a</a:t>
            </a:r>
            <a:r>
              <a:rPr sz="2775" b="1" baseline="-21021" dirty="0">
                <a:latin typeface="Calibri"/>
                <a:cs typeface="Calibri"/>
              </a:rPr>
              <a:t>22</a:t>
            </a:r>
            <a:r>
              <a:rPr sz="2800" b="1" dirty="0">
                <a:latin typeface="Calibri"/>
                <a:cs typeface="Calibri"/>
              </a:rPr>
              <a:t>q</a:t>
            </a:r>
            <a:r>
              <a:rPr sz="2775" b="1" baseline="-21021" dirty="0">
                <a:latin typeface="Calibri"/>
                <a:cs typeface="Calibri"/>
              </a:rPr>
              <a:t>2</a:t>
            </a:r>
            <a:r>
              <a:rPr sz="2800" b="1" dirty="0">
                <a:latin typeface="Calibri"/>
                <a:cs typeface="Calibri"/>
              </a:rPr>
              <a:t>+a</a:t>
            </a:r>
            <a:r>
              <a:rPr sz="2775" b="1" baseline="-21021" dirty="0">
                <a:latin typeface="Calibri"/>
                <a:cs typeface="Calibri"/>
              </a:rPr>
              <a:t>23</a:t>
            </a:r>
            <a:r>
              <a:rPr sz="2800" b="1" dirty="0">
                <a:latin typeface="Calibri"/>
                <a:cs typeface="Calibri"/>
              </a:rPr>
              <a:t>q</a:t>
            </a:r>
            <a:r>
              <a:rPr sz="2775" b="1" baseline="-21021" dirty="0">
                <a:latin typeface="Calibri"/>
                <a:cs typeface="Calibri"/>
              </a:rPr>
              <a:t>3</a:t>
            </a:r>
            <a:r>
              <a:rPr sz="2800" b="1" dirty="0">
                <a:latin typeface="Calibri"/>
                <a:cs typeface="Calibri"/>
              </a:rPr>
              <a:t>)</a:t>
            </a:r>
            <a:r>
              <a:rPr sz="2800" b="1" spc="5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2840"/>
              </a:spcBef>
            </a:pPr>
            <a:r>
              <a:rPr sz="2150" spc="70" dirty="0">
                <a:latin typeface="Symbol"/>
                <a:cs typeface="Symbol"/>
              </a:rPr>
              <a:t></a:t>
            </a:r>
            <a:r>
              <a:rPr sz="2150" spc="-145" dirty="0">
                <a:latin typeface="Times New Roman"/>
                <a:cs typeface="Times New Roman"/>
              </a:rPr>
              <a:t> </a:t>
            </a:r>
            <a:r>
              <a:rPr sz="2150" spc="45" dirty="0">
                <a:latin typeface="Times New Roman"/>
                <a:cs typeface="Times New Roman"/>
              </a:rPr>
              <a:t>0,37</a:t>
            </a:r>
            <a:r>
              <a:rPr sz="2150" spc="45" dirty="0">
                <a:latin typeface="Symbol"/>
                <a:cs typeface="Symbol"/>
              </a:rPr>
              <a:t></a:t>
            </a:r>
            <a:r>
              <a:rPr sz="2150" spc="-335" dirty="0">
                <a:latin typeface="Times New Roman"/>
                <a:cs typeface="Times New Roman"/>
              </a:rPr>
              <a:t> </a:t>
            </a:r>
            <a:r>
              <a:rPr sz="2150" spc="70" dirty="0">
                <a:latin typeface="Times New Roman"/>
                <a:cs typeface="Times New Roman"/>
              </a:rPr>
              <a:t>((0</a:t>
            </a:r>
            <a:r>
              <a:rPr sz="2150" spc="70" dirty="0">
                <a:latin typeface="Symbol"/>
                <a:cs typeface="Symbol"/>
              </a:rPr>
              <a:t></a:t>
            </a:r>
            <a:r>
              <a:rPr sz="2150" spc="-33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Times New Roman"/>
                <a:cs typeface="Times New Roman"/>
              </a:rPr>
              <a:t>0,25)</a:t>
            </a:r>
            <a:r>
              <a:rPr sz="2150" spc="-220" dirty="0">
                <a:latin typeface="Times New Roman"/>
                <a:cs typeface="Times New Roman"/>
              </a:rPr>
              <a:t> </a:t>
            </a:r>
            <a:r>
              <a:rPr sz="2150" spc="70" dirty="0">
                <a:latin typeface="Symbol"/>
                <a:cs typeface="Symbol"/>
              </a:rPr>
              <a:t></a:t>
            </a:r>
            <a:r>
              <a:rPr sz="2150" spc="-245" dirty="0">
                <a:latin typeface="Times New Roman"/>
                <a:cs typeface="Times New Roman"/>
              </a:rPr>
              <a:t> </a:t>
            </a:r>
            <a:r>
              <a:rPr sz="2150" spc="60" dirty="0">
                <a:latin typeface="Times New Roman"/>
                <a:cs typeface="Times New Roman"/>
              </a:rPr>
              <a:t>(0,5</a:t>
            </a:r>
            <a:r>
              <a:rPr sz="2150" spc="60" dirty="0">
                <a:latin typeface="Symbol"/>
                <a:cs typeface="Symbol"/>
              </a:rPr>
              <a:t></a:t>
            </a:r>
            <a:r>
              <a:rPr sz="2150" spc="60" dirty="0">
                <a:latin typeface="Times New Roman"/>
                <a:cs typeface="Times New Roman"/>
              </a:rPr>
              <a:t>0)</a:t>
            </a:r>
            <a:r>
              <a:rPr sz="2150" spc="-220" dirty="0">
                <a:latin typeface="Times New Roman"/>
                <a:cs typeface="Times New Roman"/>
              </a:rPr>
              <a:t> </a:t>
            </a:r>
            <a:r>
              <a:rPr sz="2150" spc="70" dirty="0">
                <a:latin typeface="Symbol"/>
                <a:cs typeface="Symbol"/>
              </a:rPr>
              <a:t></a:t>
            </a:r>
            <a:r>
              <a:rPr sz="2150" spc="-240" dirty="0">
                <a:latin typeface="Times New Roman"/>
                <a:cs typeface="Times New Roman"/>
              </a:rPr>
              <a:t> </a:t>
            </a:r>
            <a:r>
              <a:rPr sz="2150" spc="30" dirty="0">
                <a:latin typeface="Times New Roman"/>
                <a:cs typeface="Times New Roman"/>
              </a:rPr>
              <a:t>(0,8</a:t>
            </a:r>
            <a:r>
              <a:rPr sz="2150" spc="30" dirty="0">
                <a:latin typeface="Symbol"/>
                <a:cs typeface="Symbol"/>
              </a:rPr>
              <a:t></a:t>
            </a:r>
            <a:r>
              <a:rPr sz="2150" spc="-33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Times New Roman"/>
                <a:cs typeface="Times New Roman"/>
              </a:rPr>
              <a:t>0,75))</a:t>
            </a:r>
            <a:r>
              <a:rPr sz="2150" spc="-229" dirty="0">
                <a:latin typeface="Times New Roman"/>
                <a:cs typeface="Times New Roman"/>
              </a:rPr>
              <a:t> </a:t>
            </a:r>
            <a:r>
              <a:rPr sz="2150" spc="70" dirty="0">
                <a:latin typeface="Symbol"/>
                <a:cs typeface="Symbol"/>
              </a:rPr>
              <a:t></a:t>
            </a:r>
            <a:r>
              <a:rPr sz="2150" spc="-245" dirty="0">
                <a:latin typeface="Times New Roman"/>
                <a:cs typeface="Times New Roman"/>
              </a:rPr>
              <a:t> </a:t>
            </a:r>
            <a:r>
              <a:rPr sz="2150" spc="40" dirty="0">
                <a:latin typeface="Times New Roman"/>
                <a:cs typeface="Times New Roman"/>
              </a:rPr>
              <a:t>0,62</a:t>
            </a:r>
            <a:r>
              <a:rPr sz="2150" spc="40" dirty="0">
                <a:latin typeface="Symbol"/>
                <a:cs typeface="Symbol"/>
              </a:rPr>
              <a:t></a:t>
            </a:r>
            <a:r>
              <a:rPr sz="2150" spc="40" dirty="0">
                <a:latin typeface="Times New Roman"/>
                <a:cs typeface="Times New Roman"/>
              </a:rPr>
              <a:t>((1</a:t>
            </a:r>
            <a:r>
              <a:rPr sz="2150" spc="40" dirty="0">
                <a:latin typeface="Symbol"/>
                <a:cs typeface="Symbol"/>
              </a:rPr>
              <a:t></a:t>
            </a:r>
            <a:r>
              <a:rPr sz="2150" spc="40" dirty="0">
                <a:latin typeface="Times New Roman"/>
                <a:cs typeface="Times New Roman"/>
              </a:rPr>
              <a:t>0,25)</a:t>
            </a:r>
            <a:r>
              <a:rPr sz="2150" spc="-225" dirty="0">
                <a:latin typeface="Times New Roman"/>
                <a:cs typeface="Times New Roman"/>
              </a:rPr>
              <a:t> </a:t>
            </a:r>
            <a:r>
              <a:rPr sz="2150" spc="70" dirty="0">
                <a:latin typeface="Symbol"/>
                <a:cs typeface="Symbol"/>
              </a:rPr>
              <a:t></a:t>
            </a:r>
            <a:r>
              <a:rPr sz="2150" spc="-240" dirty="0">
                <a:latin typeface="Times New Roman"/>
                <a:cs typeface="Times New Roman"/>
              </a:rPr>
              <a:t> </a:t>
            </a:r>
            <a:r>
              <a:rPr sz="2150" spc="35" dirty="0">
                <a:latin typeface="Times New Roman"/>
                <a:cs typeface="Times New Roman"/>
              </a:rPr>
              <a:t>(0,75</a:t>
            </a:r>
            <a:r>
              <a:rPr sz="2150" spc="35" dirty="0">
                <a:latin typeface="Symbol"/>
                <a:cs typeface="Symbol"/>
              </a:rPr>
              <a:t></a:t>
            </a:r>
            <a:r>
              <a:rPr sz="2150" spc="-335" dirty="0">
                <a:latin typeface="Times New Roman"/>
                <a:cs typeface="Times New Roman"/>
              </a:rPr>
              <a:t> </a:t>
            </a:r>
            <a:r>
              <a:rPr sz="2150" spc="20" dirty="0">
                <a:latin typeface="Times New Roman"/>
                <a:cs typeface="Times New Roman"/>
              </a:rPr>
              <a:t>0)</a:t>
            </a:r>
            <a:r>
              <a:rPr sz="2150" spc="-220" dirty="0">
                <a:latin typeface="Times New Roman"/>
                <a:cs typeface="Times New Roman"/>
              </a:rPr>
              <a:t> </a:t>
            </a:r>
            <a:r>
              <a:rPr sz="2150" spc="70" dirty="0">
                <a:latin typeface="Symbol"/>
                <a:cs typeface="Symbol"/>
              </a:rPr>
              <a:t></a:t>
            </a:r>
            <a:r>
              <a:rPr sz="2150" spc="-245" dirty="0">
                <a:latin typeface="Times New Roman"/>
                <a:cs typeface="Times New Roman"/>
              </a:rPr>
              <a:t> </a:t>
            </a:r>
            <a:r>
              <a:rPr sz="2150" spc="30" dirty="0">
                <a:latin typeface="Times New Roman"/>
                <a:cs typeface="Times New Roman"/>
              </a:rPr>
              <a:t>(0,5</a:t>
            </a:r>
            <a:r>
              <a:rPr sz="2150" spc="30" dirty="0">
                <a:latin typeface="Symbol"/>
                <a:cs typeface="Symbol"/>
              </a:rPr>
              <a:t></a:t>
            </a:r>
            <a:r>
              <a:rPr sz="2150" spc="30" dirty="0">
                <a:latin typeface="Times New Roman"/>
                <a:cs typeface="Times New Roman"/>
              </a:rPr>
              <a:t>0,75))</a:t>
            </a:r>
            <a:endParaRPr sz="215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2115"/>
              </a:spcBef>
            </a:pPr>
            <a:r>
              <a:rPr sz="2400" dirty="0">
                <a:latin typeface="Georgia"/>
                <a:cs typeface="Georgia"/>
              </a:rPr>
              <a:t>=</a:t>
            </a:r>
            <a:r>
              <a:rPr sz="2400" spc="-4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0,222</a:t>
            </a:r>
            <a:r>
              <a:rPr sz="2400" spc="-3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+</a:t>
            </a:r>
            <a:r>
              <a:rPr sz="2400" spc="-3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0,39</a:t>
            </a:r>
            <a:r>
              <a:rPr sz="2400" spc="-1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=</a:t>
            </a:r>
            <a:r>
              <a:rPr sz="2400" spc="-3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0,612</a:t>
            </a:r>
            <a:endParaRPr sz="2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Georgia"/>
              <a:cs typeface="Georgia"/>
            </a:endParaRPr>
          </a:p>
          <a:p>
            <a:pPr marL="379730">
              <a:lnSpc>
                <a:spcPct val="100000"/>
              </a:lnSpc>
            </a:pPr>
            <a:r>
              <a:rPr sz="2800" b="1" dirty="0">
                <a:latin typeface="Georgia"/>
                <a:cs typeface="Georgia"/>
              </a:rPr>
              <a:t>H</a:t>
            </a:r>
            <a:r>
              <a:rPr sz="2775" b="1" baseline="-21021" dirty="0">
                <a:latin typeface="Georgia"/>
                <a:cs typeface="Georgia"/>
              </a:rPr>
              <a:t>A</a:t>
            </a:r>
            <a:r>
              <a:rPr sz="2800" b="1" dirty="0">
                <a:latin typeface="Georgia"/>
                <a:cs typeface="Georgia"/>
              </a:rPr>
              <a:t>(P,</a:t>
            </a:r>
            <a:r>
              <a:rPr sz="2800" b="1" spc="-25" dirty="0">
                <a:latin typeface="Georgia"/>
                <a:cs typeface="Georgia"/>
              </a:rPr>
              <a:t> </a:t>
            </a:r>
            <a:r>
              <a:rPr sz="2800" b="1" spc="-5" dirty="0">
                <a:latin typeface="Georgia"/>
                <a:cs typeface="Georgia"/>
              </a:rPr>
              <a:t>Q)</a:t>
            </a:r>
            <a:r>
              <a:rPr sz="2800" b="1" spc="5" dirty="0">
                <a:latin typeface="Georgia"/>
                <a:cs typeface="Georgia"/>
              </a:rPr>
              <a:t> </a:t>
            </a:r>
            <a:r>
              <a:rPr sz="2800" b="1" spc="-5" dirty="0">
                <a:latin typeface="Georgia"/>
                <a:cs typeface="Georgia"/>
              </a:rPr>
              <a:t>=</a:t>
            </a:r>
            <a:r>
              <a:rPr sz="2800" b="1" spc="-10" dirty="0">
                <a:latin typeface="Georgia"/>
                <a:cs typeface="Georgia"/>
              </a:rPr>
              <a:t> 0,612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880" y="411479"/>
            <a:ext cx="6336792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36374" y="1171508"/>
            <a:ext cx="17970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35" dirty="0">
                <a:latin typeface="Times New Roman"/>
                <a:cs typeface="Times New Roman"/>
              </a:rPr>
              <a:t>2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962660" y="1840450"/>
            <a:ext cx="54102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i="1" spc="15" dirty="0">
                <a:latin typeface="Times New Roman"/>
                <a:cs typeface="Times New Roman"/>
              </a:rPr>
              <a:t>i</a:t>
            </a:r>
            <a:r>
              <a:rPr sz="2350" i="1" spc="-5" dirty="0">
                <a:latin typeface="Times New Roman"/>
                <a:cs typeface="Times New Roman"/>
              </a:rPr>
              <a:t> </a:t>
            </a:r>
            <a:r>
              <a:rPr sz="2350" spc="35" dirty="0">
                <a:latin typeface="Symbol"/>
                <a:cs typeface="Symbol"/>
              </a:rPr>
              <a:t></a:t>
            </a:r>
            <a:r>
              <a:rPr sz="2350" spc="-330" dirty="0">
                <a:latin typeface="Times New Roman"/>
                <a:cs typeface="Times New Roman"/>
              </a:rPr>
              <a:t> </a:t>
            </a:r>
            <a:r>
              <a:rPr sz="2350" spc="35" dirty="0">
                <a:latin typeface="Times New Roman"/>
                <a:cs typeface="Times New Roman"/>
              </a:rPr>
              <a:t>1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5809" y="1317030"/>
            <a:ext cx="6797040" cy="568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1710689" algn="l"/>
                <a:tab pos="2115185" algn="l"/>
              </a:tabLst>
            </a:pPr>
            <a:r>
              <a:rPr sz="2750" b="0" i="1" spc="50" dirty="0">
                <a:latin typeface="Times New Roman"/>
                <a:cs typeface="Times New Roman"/>
              </a:rPr>
              <a:t>H</a:t>
            </a:r>
            <a:r>
              <a:rPr sz="2750" b="0" i="1" spc="-380" dirty="0">
                <a:latin typeface="Times New Roman"/>
                <a:cs typeface="Times New Roman"/>
              </a:rPr>
              <a:t> </a:t>
            </a:r>
            <a:r>
              <a:rPr sz="2750" b="0" spc="125" dirty="0">
                <a:latin typeface="Times New Roman"/>
                <a:cs typeface="Times New Roman"/>
              </a:rPr>
              <a:t>(</a:t>
            </a:r>
            <a:r>
              <a:rPr sz="2750" b="0" i="1" spc="-30" dirty="0">
                <a:latin typeface="Times New Roman"/>
                <a:cs typeface="Times New Roman"/>
              </a:rPr>
              <a:t>P</a:t>
            </a:r>
            <a:r>
              <a:rPr sz="2750" b="0" spc="20" dirty="0">
                <a:latin typeface="Times New Roman"/>
                <a:cs typeface="Times New Roman"/>
              </a:rPr>
              <a:t>;</a:t>
            </a:r>
            <a:r>
              <a:rPr sz="2750" b="0" spc="-380" dirty="0">
                <a:latin typeface="Times New Roman"/>
                <a:cs typeface="Times New Roman"/>
              </a:rPr>
              <a:t> </a:t>
            </a:r>
            <a:r>
              <a:rPr sz="4125" b="0" i="1" spc="-247" baseline="-7070" dirty="0">
                <a:latin typeface="Times New Roman"/>
                <a:cs typeface="Times New Roman"/>
              </a:rPr>
              <a:t>B</a:t>
            </a:r>
            <a:r>
              <a:rPr sz="4125" b="0" spc="-367" baseline="-13131" dirty="0">
                <a:latin typeface="Times New Roman"/>
                <a:cs typeface="Times New Roman"/>
              </a:rPr>
              <a:t>1</a:t>
            </a:r>
            <a:r>
              <a:rPr sz="2750" b="0" spc="20" dirty="0">
                <a:latin typeface="Times New Roman"/>
                <a:cs typeface="Times New Roman"/>
              </a:rPr>
              <a:t>)</a:t>
            </a:r>
            <a:r>
              <a:rPr sz="2750" b="0" spc="-185" dirty="0">
                <a:latin typeface="Times New Roman"/>
                <a:cs typeface="Times New Roman"/>
              </a:rPr>
              <a:t> </a:t>
            </a:r>
            <a:r>
              <a:rPr sz="2750" b="0" spc="40" dirty="0">
                <a:latin typeface="Symbol"/>
                <a:cs typeface="Symbol"/>
              </a:rPr>
              <a:t></a:t>
            </a:r>
            <a:r>
              <a:rPr sz="2750" b="0" dirty="0">
                <a:latin typeface="Times New Roman"/>
                <a:cs typeface="Times New Roman"/>
              </a:rPr>
              <a:t>	</a:t>
            </a:r>
            <a:r>
              <a:rPr sz="4125" b="0" spc="75" baseline="-6060" dirty="0">
                <a:latin typeface="Symbol"/>
                <a:cs typeface="Symbol"/>
              </a:rPr>
              <a:t></a:t>
            </a:r>
            <a:r>
              <a:rPr sz="4125" b="0" baseline="-6060" dirty="0">
                <a:latin typeface="Times New Roman"/>
                <a:cs typeface="Times New Roman"/>
              </a:rPr>
              <a:t>	</a:t>
            </a:r>
            <a:r>
              <a:rPr sz="2750" b="0" i="1" spc="-105" dirty="0">
                <a:latin typeface="Times New Roman"/>
                <a:cs typeface="Times New Roman"/>
              </a:rPr>
              <a:t>a</a:t>
            </a:r>
            <a:r>
              <a:rPr sz="4125" b="0" i="1" spc="-284" baseline="-29292" dirty="0">
                <a:latin typeface="Times New Roman"/>
                <a:cs typeface="Times New Roman"/>
              </a:rPr>
              <a:t>i</a:t>
            </a:r>
            <a:r>
              <a:rPr sz="4125" b="0" spc="270" baseline="-29292" dirty="0">
                <a:latin typeface="Times New Roman"/>
                <a:cs typeface="Times New Roman"/>
              </a:rPr>
              <a:t>1</a:t>
            </a:r>
            <a:r>
              <a:rPr sz="2750" b="0" i="1" spc="-85" dirty="0">
                <a:latin typeface="Times New Roman"/>
                <a:cs typeface="Times New Roman"/>
              </a:rPr>
              <a:t>p</a:t>
            </a:r>
            <a:r>
              <a:rPr sz="3525" b="0" i="1" spc="22" baseline="-31914" dirty="0">
                <a:latin typeface="Times New Roman"/>
                <a:cs typeface="Times New Roman"/>
              </a:rPr>
              <a:t>i</a:t>
            </a:r>
            <a:r>
              <a:rPr sz="3525" b="0" i="1" spc="315" baseline="-31914" dirty="0">
                <a:latin typeface="Times New Roman"/>
                <a:cs typeface="Times New Roman"/>
              </a:rPr>
              <a:t> </a:t>
            </a:r>
            <a:r>
              <a:rPr sz="2750" b="0" spc="40" dirty="0">
                <a:latin typeface="Symbol"/>
                <a:cs typeface="Symbol"/>
              </a:rPr>
              <a:t></a:t>
            </a:r>
            <a:r>
              <a:rPr sz="2750" b="0" spc="-229" dirty="0">
                <a:latin typeface="Times New Roman"/>
                <a:cs typeface="Times New Roman"/>
              </a:rPr>
              <a:t> </a:t>
            </a:r>
            <a:r>
              <a:rPr sz="2750" b="0" spc="-5" dirty="0">
                <a:latin typeface="Times New Roman"/>
                <a:cs typeface="Times New Roman"/>
              </a:rPr>
              <a:t>(</a:t>
            </a:r>
            <a:r>
              <a:rPr sz="2750" b="0" spc="215" dirty="0">
                <a:latin typeface="Times New Roman"/>
                <a:cs typeface="Times New Roman"/>
              </a:rPr>
              <a:t>0</a:t>
            </a:r>
            <a:r>
              <a:rPr sz="2750" b="0" spc="215" dirty="0">
                <a:latin typeface="Symbol"/>
                <a:cs typeface="Symbol"/>
              </a:rPr>
              <a:t></a:t>
            </a:r>
            <a:r>
              <a:rPr sz="2750" b="0" spc="-70" dirty="0">
                <a:latin typeface="Times New Roman"/>
                <a:cs typeface="Times New Roman"/>
              </a:rPr>
              <a:t>0</a:t>
            </a:r>
            <a:r>
              <a:rPr sz="2750" b="0" spc="-80" dirty="0">
                <a:latin typeface="Times New Roman"/>
                <a:cs typeface="Times New Roman"/>
              </a:rPr>
              <a:t>,</a:t>
            </a:r>
            <a:r>
              <a:rPr sz="2750" b="0" spc="5" dirty="0">
                <a:latin typeface="Times New Roman"/>
                <a:cs typeface="Times New Roman"/>
              </a:rPr>
              <a:t>3</a:t>
            </a:r>
            <a:r>
              <a:rPr sz="2750" b="0" spc="10" dirty="0">
                <a:latin typeface="Times New Roman"/>
                <a:cs typeface="Times New Roman"/>
              </a:rPr>
              <a:t>7</a:t>
            </a:r>
            <a:r>
              <a:rPr sz="2750" b="0" spc="20" dirty="0">
                <a:latin typeface="Times New Roman"/>
                <a:cs typeface="Times New Roman"/>
              </a:rPr>
              <a:t>)</a:t>
            </a:r>
            <a:r>
              <a:rPr sz="2750" b="0" spc="-330" dirty="0">
                <a:latin typeface="Times New Roman"/>
                <a:cs typeface="Times New Roman"/>
              </a:rPr>
              <a:t> </a:t>
            </a:r>
            <a:r>
              <a:rPr sz="2750" b="0" spc="40" dirty="0">
                <a:latin typeface="Symbol"/>
                <a:cs typeface="Symbol"/>
              </a:rPr>
              <a:t></a:t>
            </a:r>
            <a:r>
              <a:rPr sz="2750" b="0" spc="-340" dirty="0">
                <a:latin typeface="Times New Roman"/>
                <a:cs typeface="Times New Roman"/>
              </a:rPr>
              <a:t> </a:t>
            </a:r>
            <a:r>
              <a:rPr sz="2750" b="0" spc="-265" dirty="0">
                <a:latin typeface="Times New Roman"/>
                <a:cs typeface="Times New Roman"/>
              </a:rPr>
              <a:t>(</a:t>
            </a:r>
            <a:r>
              <a:rPr sz="2750" b="0" spc="5" dirty="0">
                <a:latin typeface="Times New Roman"/>
                <a:cs typeface="Times New Roman"/>
              </a:rPr>
              <a:t>1</a:t>
            </a:r>
            <a:r>
              <a:rPr sz="2750" b="0" spc="210" dirty="0">
                <a:latin typeface="Symbol"/>
                <a:cs typeface="Symbol"/>
              </a:rPr>
              <a:t></a:t>
            </a:r>
            <a:r>
              <a:rPr sz="2750" b="0" spc="-70" dirty="0">
                <a:latin typeface="Times New Roman"/>
                <a:cs typeface="Times New Roman"/>
              </a:rPr>
              <a:t>0</a:t>
            </a:r>
            <a:r>
              <a:rPr sz="2750" b="0" spc="-35" dirty="0">
                <a:latin typeface="Times New Roman"/>
                <a:cs typeface="Times New Roman"/>
              </a:rPr>
              <a:t>,</a:t>
            </a:r>
            <a:r>
              <a:rPr sz="2750" b="0" spc="5" dirty="0">
                <a:latin typeface="Times New Roman"/>
                <a:cs typeface="Times New Roman"/>
              </a:rPr>
              <a:t>6</a:t>
            </a:r>
            <a:r>
              <a:rPr sz="2750" b="0" spc="-25" dirty="0">
                <a:latin typeface="Times New Roman"/>
                <a:cs typeface="Times New Roman"/>
              </a:rPr>
              <a:t>2</a:t>
            </a:r>
            <a:r>
              <a:rPr sz="2750" b="0" spc="20" dirty="0">
                <a:latin typeface="Times New Roman"/>
                <a:cs typeface="Times New Roman"/>
              </a:rPr>
              <a:t>)</a:t>
            </a:r>
            <a:r>
              <a:rPr sz="2750" b="0" spc="-190" dirty="0">
                <a:latin typeface="Times New Roman"/>
                <a:cs typeface="Times New Roman"/>
              </a:rPr>
              <a:t> </a:t>
            </a:r>
            <a:r>
              <a:rPr sz="2750" b="0" spc="40" dirty="0">
                <a:latin typeface="Symbol"/>
                <a:cs typeface="Symbol"/>
              </a:rPr>
              <a:t></a:t>
            </a:r>
            <a:r>
              <a:rPr sz="2750" b="0" spc="-254" dirty="0">
                <a:latin typeface="Times New Roman"/>
                <a:cs typeface="Times New Roman"/>
              </a:rPr>
              <a:t> </a:t>
            </a:r>
            <a:r>
              <a:rPr sz="3550" b="0" spc="-150" dirty="0">
                <a:latin typeface="Times New Roman"/>
                <a:cs typeface="Times New Roman"/>
              </a:rPr>
              <a:t>0</a:t>
            </a:r>
            <a:r>
              <a:rPr sz="3550" b="0" spc="-95" dirty="0">
                <a:latin typeface="Times New Roman"/>
                <a:cs typeface="Times New Roman"/>
              </a:rPr>
              <a:t>,</a:t>
            </a:r>
            <a:r>
              <a:rPr sz="3550" b="0" dirty="0">
                <a:latin typeface="Times New Roman"/>
                <a:cs typeface="Times New Roman"/>
              </a:rPr>
              <a:t>62</a:t>
            </a:r>
            <a:endParaRPr sz="3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3433" y="2398212"/>
            <a:ext cx="15811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15" dirty="0"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3987" y="2973246"/>
            <a:ext cx="46926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i="1" spc="5" dirty="0">
                <a:latin typeface="Times New Roman"/>
                <a:cs typeface="Times New Roman"/>
              </a:rPr>
              <a:t>i</a:t>
            </a:r>
            <a:r>
              <a:rPr sz="2050" i="1" spc="-10" dirty="0">
                <a:latin typeface="Times New Roman"/>
                <a:cs typeface="Times New Roman"/>
              </a:rPr>
              <a:t> </a:t>
            </a:r>
            <a:r>
              <a:rPr sz="2050" spc="15" dirty="0">
                <a:latin typeface="Symbol"/>
                <a:cs typeface="Symbol"/>
              </a:rPr>
              <a:t></a:t>
            </a:r>
            <a:r>
              <a:rPr sz="2050" spc="-290" dirty="0">
                <a:latin typeface="Times New Roman"/>
                <a:cs typeface="Times New Roman"/>
              </a:rPr>
              <a:t> </a:t>
            </a:r>
            <a:r>
              <a:rPr sz="2050" spc="15" dirty="0"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039" y="2523306"/>
            <a:ext cx="8402320" cy="4927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1531620" algn="l"/>
                <a:tab pos="1879600" algn="l"/>
              </a:tabLst>
            </a:pPr>
            <a:r>
              <a:rPr sz="2350" i="1" spc="55" dirty="0">
                <a:latin typeface="Times New Roman"/>
                <a:cs typeface="Times New Roman"/>
              </a:rPr>
              <a:t>H</a:t>
            </a:r>
            <a:r>
              <a:rPr sz="2350" i="1" spc="-330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Times New Roman"/>
                <a:cs typeface="Times New Roman"/>
              </a:rPr>
              <a:t>(</a:t>
            </a:r>
            <a:r>
              <a:rPr sz="2350" i="1" spc="40" dirty="0">
                <a:latin typeface="Times New Roman"/>
                <a:cs typeface="Times New Roman"/>
              </a:rPr>
              <a:t>P</a:t>
            </a:r>
            <a:r>
              <a:rPr sz="2350" spc="40" dirty="0">
                <a:latin typeface="Times New Roman"/>
                <a:cs typeface="Times New Roman"/>
              </a:rPr>
              <a:t>;</a:t>
            </a:r>
            <a:r>
              <a:rPr sz="2350" spc="-330" dirty="0">
                <a:latin typeface="Times New Roman"/>
                <a:cs typeface="Times New Roman"/>
              </a:rPr>
              <a:t> </a:t>
            </a:r>
            <a:r>
              <a:rPr sz="3525" i="1" spc="67" baseline="-7092" dirty="0">
                <a:latin typeface="Times New Roman"/>
                <a:cs typeface="Times New Roman"/>
              </a:rPr>
              <a:t>B</a:t>
            </a:r>
            <a:r>
              <a:rPr sz="3525" spc="67" baseline="-13002" dirty="0">
                <a:latin typeface="Times New Roman"/>
                <a:cs typeface="Times New Roman"/>
              </a:rPr>
              <a:t>2</a:t>
            </a:r>
            <a:r>
              <a:rPr sz="2350" spc="45" dirty="0">
                <a:latin typeface="Times New Roman"/>
                <a:cs typeface="Times New Roman"/>
              </a:rPr>
              <a:t>)</a:t>
            </a:r>
            <a:r>
              <a:rPr sz="2350" spc="-155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Symbol"/>
                <a:cs typeface="Symbol"/>
              </a:rPr>
              <a:t></a:t>
            </a:r>
            <a:r>
              <a:rPr sz="2350" spc="40" dirty="0">
                <a:latin typeface="Times New Roman"/>
                <a:cs typeface="Times New Roman"/>
              </a:rPr>
              <a:t>	</a:t>
            </a:r>
            <a:r>
              <a:rPr sz="3525" spc="82" baseline="-5910" dirty="0">
                <a:latin typeface="Symbol"/>
                <a:cs typeface="Symbol"/>
              </a:rPr>
              <a:t></a:t>
            </a:r>
            <a:r>
              <a:rPr sz="3525" spc="82" baseline="-5910" dirty="0">
                <a:latin typeface="Times New Roman"/>
                <a:cs typeface="Times New Roman"/>
              </a:rPr>
              <a:t>	</a:t>
            </a:r>
            <a:r>
              <a:rPr sz="2350" i="1" spc="15" dirty="0">
                <a:latin typeface="Times New Roman"/>
                <a:cs typeface="Times New Roman"/>
              </a:rPr>
              <a:t>a</a:t>
            </a:r>
            <a:r>
              <a:rPr sz="3525" i="1" spc="22" baseline="-29550" dirty="0">
                <a:latin typeface="Times New Roman"/>
                <a:cs typeface="Times New Roman"/>
              </a:rPr>
              <a:t>i</a:t>
            </a:r>
            <a:r>
              <a:rPr sz="3525" spc="22" baseline="-29550" dirty="0">
                <a:latin typeface="Times New Roman"/>
                <a:cs typeface="Times New Roman"/>
              </a:rPr>
              <a:t>2</a:t>
            </a:r>
            <a:r>
              <a:rPr sz="3525" spc="-412" baseline="-29550" dirty="0">
                <a:latin typeface="Times New Roman"/>
                <a:cs typeface="Times New Roman"/>
              </a:rPr>
              <a:t> </a:t>
            </a:r>
            <a:r>
              <a:rPr sz="2350" i="1" spc="-30" dirty="0">
                <a:latin typeface="Times New Roman"/>
                <a:cs typeface="Times New Roman"/>
              </a:rPr>
              <a:t>p</a:t>
            </a:r>
            <a:r>
              <a:rPr sz="3075" i="1" spc="-44" baseline="-31165" dirty="0">
                <a:latin typeface="Times New Roman"/>
                <a:cs typeface="Times New Roman"/>
              </a:rPr>
              <a:t>i</a:t>
            </a:r>
            <a:r>
              <a:rPr sz="3075" i="1" spc="277" baseline="-31165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Symbol"/>
                <a:cs typeface="Symbol"/>
              </a:rPr>
              <a:t></a:t>
            </a:r>
            <a:r>
              <a:rPr sz="2350" spc="-195" dirty="0">
                <a:latin typeface="Times New Roman"/>
                <a:cs typeface="Times New Roman"/>
              </a:rPr>
              <a:t> </a:t>
            </a:r>
            <a:r>
              <a:rPr sz="2350" spc="15" dirty="0">
                <a:latin typeface="Times New Roman"/>
                <a:cs typeface="Times New Roman"/>
              </a:rPr>
              <a:t>(0,5</a:t>
            </a:r>
            <a:r>
              <a:rPr sz="2350" spc="15" dirty="0">
                <a:latin typeface="Symbol"/>
                <a:cs typeface="Symbol"/>
              </a:rPr>
              <a:t></a:t>
            </a:r>
            <a:r>
              <a:rPr sz="2350" spc="15" dirty="0">
                <a:latin typeface="Times New Roman"/>
                <a:cs typeface="Times New Roman"/>
              </a:rPr>
              <a:t>0,37)</a:t>
            </a:r>
            <a:r>
              <a:rPr sz="2350" spc="-280" dirty="0">
                <a:latin typeface="Times New Roman"/>
                <a:cs typeface="Times New Roman"/>
              </a:rPr>
              <a:t> </a:t>
            </a:r>
            <a:r>
              <a:rPr sz="2350" spc="45" dirty="0">
                <a:latin typeface="Symbol"/>
                <a:cs typeface="Symbol"/>
              </a:rPr>
              <a:t></a:t>
            </a:r>
            <a:r>
              <a:rPr sz="2350" spc="45" dirty="0">
                <a:latin typeface="Times New Roman"/>
                <a:cs typeface="Times New Roman"/>
              </a:rPr>
              <a:t>(0,75</a:t>
            </a:r>
            <a:r>
              <a:rPr sz="2350" spc="45" dirty="0">
                <a:latin typeface="Symbol"/>
                <a:cs typeface="Symbol"/>
              </a:rPr>
              <a:t></a:t>
            </a:r>
            <a:r>
              <a:rPr sz="2350" spc="45" dirty="0">
                <a:latin typeface="Times New Roman"/>
                <a:cs typeface="Times New Roman"/>
              </a:rPr>
              <a:t>0,62)</a:t>
            </a:r>
            <a:r>
              <a:rPr sz="2350" spc="-155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Symbol"/>
                <a:cs typeface="Symbol"/>
              </a:rPr>
              <a:t></a:t>
            </a:r>
            <a:r>
              <a:rPr sz="2350" spc="-195" dirty="0">
                <a:latin typeface="Times New Roman"/>
                <a:cs typeface="Times New Roman"/>
              </a:rPr>
              <a:t> </a:t>
            </a:r>
            <a:r>
              <a:rPr sz="2350" spc="-50" dirty="0">
                <a:latin typeface="Times New Roman"/>
                <a:cs typeface="Times New Roman"/>
              </a:rPr>
              <a:t>0,185</a:t>
            </a:r>
            <a:r>
              <a:rPr sz="2350" spc="-355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Symbol"/>
                <a:cs typeface="Symbol"/>
              </a:rPr>
              <a:t></a:t>
            </a:r>
            <a:r>
              <a:rPr sz="2350" spc="-290" dirty="0">
                <a:latin typeface="Times New Roman"/>
                <a:cs typeface="Times New Roman"/>
              </a:rPr>
              <a:t> </a:t>
            </a:r>
            <a:r>
              <a:rPr sz="2350" dirty="0">
                <a:latin typeface="Times New Roman"/>
                <a:cs typeface="Times New Roman"/>
              </a:rPr>
              <a:t>0,465</a:t>
            </a:r>
            <a:r>
              <a:rPr sz="2350" spc="-225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Symbol"/>
                <a:cs typeface="Symbol"/>
              </a:rPr>
              <a:t></a:t>
            </a:r>
            <a:r>
              <a:rPr sz="2350" spc="-220" dirty="0">
                <a:latin typeface="Times New Roman"/>
                <a:cs typeface="Times New Roman"/>
              </a:rPr>
              <a:t> </a:t>
            </a:r>
            <a:r>
              <a:rPr sz="3050" spc="-55" dirty="0">
                <a:latin typeface="Times New Roman"/>
                <a:cs typeface="Times New Roman"/>
              </a:rPr>
              <a:t>0,65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87809" y="3695263"/>
            <a:ext cx="15811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15" dirty="0">
                <a:latin typeface="Times New Roman"/>
                <a:cs typeface="Times New Roman"/>
              </a:rPr>
              <a:t>2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1546" y="3820357"/>
            <a:ext cx="8258809" cy="4927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1513205" algn="l"/>
                <a:tab pos="1860550" algn="l"/>
              </a:tabLst>
            </a:pPr>
            <a:r>
              <a:rPr sz="2350" i="1" spc="55" dirty="0">
                <a:latin typeface="Times New Roman"/>
                <a:cs typeface="Times New Roman"/>
              </a:rPr>
              <a:t>H</a:t>
            </a:r>
            <a:r>
              <a:rPr sz="2350" i="1" spc="-330" dirty="0">
                <a:latin typeface="Times New Roman"/>
                <a:cs typeface="Times New Roman"/>
              </a:rPr>
              <a:t> </a:t>
            </a:r>
            <a:r>
              <a:rPr sz="2350" spc="114" dirty="0">
                <a:latin typeface="Times New Roman"/>
                <a:cs typeface="Times New Roman"/>
              </a:rPr>
              <a:t>(</a:t>
            </a:r>
            <a:r>
              <a:rPr sz="2350" i="1" spc="-20" dirty="0">
                <a:latin typeface="Times New Roman"/>
                <a:cs typeface="Times New Roman"/>
              </a:rPr>
              <a:t>P</a:t>
            </a:r>
            <a:r>
              <a:rPr sz="2350" spc="20" dirty="0">
                <a:latin typeface="Times New Roman"/>
                <a:cs typeface="Times New Roman"/>
              </a:rPr>
              <a:t>;</a:t>
            </a:r>
            <a:r>
              <a:rPr sz="2350" spc="-330" dirty="0">
                <a:latin typeface="Times New Roman"/>
                <a:cs typeface="Times New Roman"/>
              </a:rPr>
              <a:t> </a:t>
            </a:r>
            <a:r>
              <a:rPr sz="3525" i="1" spc="75" baseline="-7092" dirty="0">
                <a:latin typeface="Times New Roman"/>
                <a:cs typeface="Times New Roman"/>
              </a:rPr>
              <a:t>B</a:t>
            </a:r>
            <a:r>
              <a:rPr sz="3525" spc="-142" baseline="-13002" dirty="0">
                <a:latin typeface="Times New Roman"/>
                <a:cs typeface="Times New Roman"/>
              </a:rPr>
              <a:t>3</a:t>
            </a:r>
            <a:r>
              <a:rPr sz="2350" spc="25" dirty="0">
                <a:latin typeface="Times New Roman"/>
                <a:cs typeface="Times New Roman"/>
              </a:rPr>
              <a:t>)</a:t>
            </a:r>
            <a:r>
              <a:rPr sz="2350" spc="-160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Symbol"/>
                <a:cs typeface="Symbol"/>
              </a:rPr>
              <a:t>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3525" spc="82" baseline="-5910" dirty="0">
                <a:latin typeface="Symbol"/>
                <a:cs typeface="Symbol"/>
              </a:rPr>
              <a:t></a:t>
            </a:r>
            <a:r>
              <a:rPr sz="3525" baseline="-5910" dirty="0">
                <a:latin typeface="Times New Roman"/>
                <a:cs typeface="Times New Roman"/>
              </a:rPr>
              <a:t>	</a:t>
            </a:r>
            <a:r>
              <a:rPr sz="2350" i="1" spc="-85" dirty="0">
                <a:latin typeface="Times New Roman"/>
                <a:cs typeface="Times New Roman"/>
              </a:rPr>
              <a:t>a</a:t>
            </a:r>
            <a:r>
              <a:rPr sz="3525" i="1" spc="37" baseline="-29550" dirty="0">
                <a:latin typeface="Times New Roman"/>
                <a:cs typeface="Times New Roman"/>
              </a:rPr>
              <a:t>i</a:t>
            </a:r>
            <a:r>
              <a:rPr sz="3525" spc="52" baseline="-29550" dirty="0">
                <a:latin typeface="Times New Roman"/>
                <a:cs typeface="Times New Roman"/>
              </a:rPr>
              <a:t>3</a:t>
            </a:r>
            <a:r>
              <a:rPr sz="3525" spc="-532" baseline="-29550" dirty="0">
                <a:latin typeface="Times New Roman"/>
                <a:cs typeface="Times New Roman"/>
              </a:rPr>
              <a:t> </a:t>
            </a:r>
            <a:r>
              <a:rPr sz="2350" i="1" spc="-70" dirty="0">
                <a:latin typeface="Times New Roman"/>
                <a:cs typeface="Times New Roman"/>
              </a:rPr>
              <a:t>p</a:t>
            </a:r>
            <a:r>
              <a:rPr sz="3075" i="1" spc="7" baseline="-31165" dirty="0">
                <a:latin typeface="Times New Roman"/>
                <a:cs typeface="Times New Roman"/>
              </a:rPr>
              <a:t>i</a:t>
            </a:r>
            <a:r>
              <a:rPr sz="3075" i="1" spc="262" baseline="-31165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Symbol"/>
                <a:cs typeface="Symbol"/>
              </a:rPr>
              <a:t></a:t>
            </a:r>
            <a:r>
              <a:rPr sz="2350" spc="-200" dirty="0">
                <a:latin typeface="Times New Roman"/>
                <a:cs typeface="Times New Roman"/>
              </a:rPr>
              <a:t> </a:t>
            </a:r>
            <a:r>
              <a:rPr sz="2350" spc="5" dirty="0">
                <a:latin typeface="Times New Roman"/>
                <a:cs typeface="Times New Roman"/>
              </a:rPr>
              <a:t>(</a:t>
            </a:r>
            <a:r>
              <a:rPr sz="2350" spc="-55" dirty="0">
                <a:latin typeface="Times New Roman"/>
                <a:cs typeface="Times New Roman"/>
              </a:rPr>
              <a:t>0</a:t>
            </a:r>
            <a:r>
              <a:rPr sz="2350" spc="-105" dirty="0">
                <a:latin typeface="Times New Roman"/>
                <a:cs typeface="Times New Roman"/>
              </a:rPr>
              <a:t>,</a:t>
            </a:r>
            <a:r>
              <a:rPr sz="2350" spc="155" dirty="0">
                <a:latin typeface="Times New Roman"/>
                <a:cs typeface="Times New Roman"/>
              </a:rPr>
              <a:t>8</a:t>
            </a:r>
            <a:r>
              <a:rPr sz="2350" spc="185" dirty="0">
                <a:latin typeface="Symbol"/>
                <a:cs typeface="Symbol"/>
              </a:rPr>
              <a:t></a:t>
            </a:r>
            <a:r>
              <a:rPr sz="2350" spc="-55" dirty="0">
                <a:latin typeface="Times New Roman"/>
                <a:cs typeface="Times New Roman"/>
              </a:rPr>
              <a:t>0</a:t>
            </a:r>
            <a:r>
              <a:rPr sz="2350" spc="-65" dirty="0">
                <a:latin typeface="Times New Roman"/>
                <a:cs typeface="Times New Roman"/>
              </a:rPr>
              <a:t>,</a:t>
            </a:r>
            <a:r>
              <a:rPr sz="2350" spc="5" dirty="0">
                <a:latin typeface="Times New Roman"/>
                <a:cs typeface="Times New Roman"/>
              </a:rPr>
              <a:t>3</a:t>
            </a:r>
            <a:r>
              <a:rPr sz="2350" spc="15" dirty="0">
                <a:latin typeface="Times New Roman"/>
                <a:cs typeface="Times New Roman"/>
              </a:rPr>
              <a:t>7</a:t>
            </a:r>
            <a:r>
              <a:rPr sz="2350" spc="25" dirty="0">
                <a:latin typeface="Times New Roman"/>
                <a:cs typeface="Times New Roman"/>
              </a:rPr>
              <a:t>)</a:t>
            </a:r>
            <a:r>
              <a:rPr sz="2350" spc="-285" dirty="0">
                <a:latin typeface="Times New Roman"/>
                <a:cs typeface="Times New Roman"/>
              </a:rPr>
              <a:t> </a:t>
            </a:r>
            <a:r>
              <a:rPr sz="2350" spc="335" dirty="0">
                <a:latin typeface="Symbol"/>
                <a:cs typeface="Symbol"/>
              </a:rPr>
              <a:t></a:t>
            </a:r>
            <a:r>
              <a:rPr sz="2350" spc="5" dirty="0">
                <a:latin typeface="Times New Roman"/>
                <a:cs typeface="Times New Roman"/>
              </a:rPr>
              <a:t>(</a:t>
            </a:r>
            <a:r>
              <a:rPr sz="2350" spc="-55" dirty="0">
                <a:latin typeface="Times New Roman"/>
                <a:cs typeface="Times New Roman"/>
              </a:rPr>
              <a:t>0</a:t>
            </a:r>
            <a:r>
              <a:rPr sz="2350" spc="-65" dirty="0">
                <a:latin typeface="Times New Roman"/>
                <a:cs typeface="Times New Roman"/>
              </a:rPr>
              <a:t>,</a:t>
            </a:r>
            <a:r>
              <a:rPr sz="2350" spc="155" dirty="0">
                <a:latin typeface="Times New Roman"/>
                <a:cs typeface="Times New Roman"/>
              </a:rPr>
              <a:t>5</a:t>
            </a:r>
            <a:r>
              <a:rPr sz="2350" spc="185" dirty="0">
                <a:latin typeface="Symbol"/>
                <a:cs typeface="Symbol"/>
              </a:rPr>
              <a:t></a:t>
            </a:r>
            <a:r>
              <a:rPr sz="2350" spc="-60" dirty="0">
                <a:latin typeface="Times New Roman"/>
                <a:cs typeface="Times New Roman"/>
              </a:rPr>
              <a:t>0</a:t>
            </a:r>
            <a:r>
              <a:rPr sz="2350" spc="-25" dirty="0">
                <a:latin typeface="Times New Roman"/>
                <a:cs typeface="Times New Roman"/>
              </a:rPr>
              <a:t>,</a:t>
            </a:r>
            <a:r>
              <a:rPr sz="2350" spc="5" dirty="0">
                <a:latin typeface="Times New Roman"/>
                <a:cs typeface="Times New Roman"/>
              </a:rPr>
              <a:t>6</a:t>
            </a:r>
            <a:r>
              <a:rPr sz="2350" spc="-20" dirty="0">
                <a:latin typeface="Times New Roman"/>
                <a:cs typeface="Times New Roman"/>
              </a:rPr>
              <a:t>2</a:t>
            </a:r>
            <a:r>
              <a:rPr sz="2350" spc="25" dirty="0">
                <a:latin typeface="Times New Roman"/>
                <a:cs typeface="Times New Roman"/>
              </a:rPr>
              <a:t>)</a:t>
            </a:r>
            <a:r>
              <a:rPr sz="2350" spc="-155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Symbol"/>
                <a:cs typeface="Symbol"/>
              </a:rPr>
              <a:t></a:t>
            </a:r>
            <a:r>
              <a:rPr sz="2350" spc="-200" dirty="0">
                <a:latin typeface="Times New Roman"/>
                <a:cs typeface="Times New Roman"/>
              </a:rPr>
              <a:t> </a:t>
            </a:r>
            <a:r>
              <a:rPr sz="2350" spc="-60" dirty="0">
                <a:latin typeface="Times New Roman"/>
                <a:cs typeface="Times New Roman"/>
              </a:rPr>
              <a:t>0</a:t>
            </a:r>
            <a:r>
              <a:rPr sz="2350" spc="10" dirty="0">
                <a:latin typeface="Times New Roman"/>
                <a:cs typeface="Times New Roman"/>
              </a:rPr>
              <a:t>,</a:t>
            </a:r>
            <a:r>
              <a:rPr sz="2350" spc="5" dirty="0">
                <a:latin typeface="Times New Roman"/>
                <a:cs typeface="Times New Roman"/>
              </a:rPr>
              <a:t>29</a:t>
            </a:r>
            <a:r>
              <a:rPr sz="2350" spc="35" dirty="0">
                <a:latin typeface="Times New Roman"/>
                <a:cs typeface="Times New Roman"/>
              </a:rPr>
              <a:t>6</a:t>
            </a:r>
            <a:r>
              <a:rPr sz="2350" spc="-325" dirty="0">
                <a:latin typeface="Times New Roman"/>
                <a:cs typeface="Times New Roman"/>
              </a:rPr>
              <a:t> </a:t>
            </a:r>
            <a:r>
              <a:rPr sz="2350" spc="40" dirty="0">
                <a:latin typeface="Symbol"/>
                <a:cs typeface="Symbol"/>
              </a:rPr>
              <a:t></a:t>
            </a:r>
            <a:r>
              <a:rPr sz="2350" spc="-290" dirty="0">
                <a:latin typeface="Times New Roman"/>
                <a:cs typeface="Times New Roman"/>
              </a:rPr>
              <a:t> </a:t>
            </a:r>
            <a:r>
              <a:rPr sz="2350" spc="-60" dirty="0">
                <a:latin typeface="Times New Roman"/>
                <a:cs typeface="Times New Roman"/>
              </a:rPr>
              <a:t>0</a:t>
            </a:r>
            <a:r>
              <a:rPr sz="2350" spc="-65" dirty="0">
                <a:latin typeface="Times New Roman"/>
                <a:cs typeface="Times New Roman"/>
              </a:rPr>
              <a:t>,</a:t>
            </a:r>
            <a:r>
              <a:rPr sz="2350" spc="5" dirty="0">
                <a:latin typeface="Times New Roman"/>
                <a:cs typeface="Times New Roman"/>
              </a:rPr>
              <a:t>3</a:t>
            </a:r>
            <a:r>
              <a:rPr sz="2350" spc="240" dirty="0">
                <a:latin typeface="Times New Roman"/>
                <a:cs typeface="Times New Roman"/>
              </a:rPr>
              <a:t>1</a:t>
            </a:r>
            <a:r>
              <a:rPr sz="2350" spc="40" dirty="0">
                <a:latin typeface="Symbol"/>
                <a:cs typeface="Symbol"/>
              </a:rPr>
              <a:t></a:t>
            </a:r>
            <a:r>
              <a:rPr sz="2350" spc="-220" dirty="0">
                <a:latin typeface="Times New Roman"/>
                <a:cs typeface="Times New Roman"/>
              </a:rPr>
              <a:t> </a:t>
            </a:r>
            <a:r>
              <a:rPr sz="3050" spc="-130" dirty="0">
                <a:latin typeface="Times New Roman"/>
                <a:cs typeface="Times New Roman"/>
              </a:rPr>
              <a:t>0</a:t>
            </a:r>
            <a:r>
              <a:rPr sz="3050" spc="-80" dirty="0">
                <a:latin typeface="Times New Roman"/>
                <a:cs typeface="Times New Roman"/>
              </a:rPr>
              <a:t>,</a:t>
            </a:r>
            <a:r>
              <a:rPr sz="3050" dirty="0">
                <a:latin typeface="Times New Roman"/>
                <a:cs typeface="Times New Roman"/>
              </a:rPr>
              <a:t>606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1192" y="4270297"/>
            <a:ext cx="7887970" cy="2055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48740">
              <a:lnSpc>
                <a:spcPct val="100000"/>
              </a:lnSpc>
              <a:spcBef>
                <a:spcPts val="90"/>
              </a:spcBef>
            </a:pPr>
            <a:r>
              <a:rPr sz="2050" i="1" spc="5" dirty="0">
                <a:latin typeface="Times New Roman"/>
                <a:cs typeface="Times New Roman"/>
              </a:rPr>
              <a:t>i</a:t>
            </a:r>
            <a:r>
              <a:rPr sz="2050" i="1" spc="-10" dirty="0">
                <a:latin typeface="Times New Roman"/>
                <a:cs typeface="Times New Roman"/>
              </a:rPr>
              <a:t> </a:t>
            </a:r>
            <a:r>
              <a:rPr sz="2050" spc="15" dirty="0">
                <a:latin typeface="Symbol"/>
                <a:cs typeface="Symbol"/>
              </a:rPr>
              <a:t></a:t>
            </a:r>
            <a:r>
              <a:rPr sz="2050" spc="-290" dirty="0">
                <a:latin typeface="Times New Roman"/>
                <a:cs typeface="Times New Roman"/>
              </a:rPr>
              <a:t> </a:t>
            </a:r>
            <a:r>
              <a:rPr sz="2050" spc="15" dirty="0">
                <a:latin typeface="Times New Roman"/>
                <a:cs typeface="Times New Roman"/>
              </a:rPr>
              <a:t>1</a:t>
            </a:r>
            <a:endParaRPr sz="2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Times New Roman"/>
              <a:cs typeface="Times New Roman"/>
            </a:endParaRPr>
          </a:p>
          <a:p>
            <a:pPr marL="50800" marR="1144270">
              <a:lnSpc>
                <a:spcPct val="100000"/>
              </a:lnSpc>
            </a:pPr>
            <a:r>
              <a:rPr sz="2800" b="1" u="heavy" spc="-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Georgia"/>
                <a:cs typeface="Georgia"/>
              </a:rPr>
              <a:t>Ответ:</a:t>
            </a:r>
            <a:r>
              <a:rPr sz="2800" b="1" spc="-30" dirty="0">
                <a:solidFill>
                  <a:srgbClr val="6F2F9F"/>
                </a:solidFill>
                <a:latin typeface="Georgia"/>
                <a:cs typeface="Georgia"/>
              </a:rPr>
              <a:t> </a:t>
            </a:r>
            <a:r>
              <a:rPr sz="2800" i="1" spc="-10" dirty="0">
                <a:latin typeface="Georgia"/>
                <a:cs typeface="Georgia"/>
              </a:rPr>
              <a:t>выигрыш</a:t>
            </a:r>
            <a:r>
              <a:rPr sz="2800" i="1" spc="10" dirty="0">
                <a:latin typeface="Georgia"/>
                <a:cs typeface="Georgia"/>
              </a:rPr>
              <a:t> </a:t>
            </a:r>
            <a:r>
              <a:rPr sz="2800" i="1" spc="-10" dirty="0">
                <a:latin typeface="Georgia"/>
                <a:cs typeface="Georgia"/>
              </a:rPr>
              <a:t>игрока</a:t>
            </a:r>
            <a:r>
              <a:rPr sz="2800" i="1" spc="5" dirty="0">
                <a:latin typeface="Georgia"/>
                <a:cs typeface="Georgia"/>
              </a:rPr>
              <a:t> </a:t>
            </a:r>
            <a:r>
              <a:rPr sz="2800" i="1" spc="-5" dirty="0">
                <a:latin typeface="Georgia"/>
                <a:cs typeface="Georgia"/>
              </a:rPr>
              <a:t>А в </a:t>
            </a:r>
            <a:r>
              <a:rPr sz="2800" i="1" spc="-10" dirty="0">
                <a:latin typeface="Georgia"/>
                <a:cs typeface="Georgia"/>
              </a:rPr>
              <a:t>ситуациях </a:t>
            </a:r>
            <a:r>
              <a:rPr sz="2800" i="1" spc="-660" dirty="0">
                <a:latin typeface="Georgia"/>
                <a:cs typeface="Georgia"/>
              </a:rPr>
              <a:t> </a:t>
            </a:r>
            <a:r>
              <a:rPr sz="2800" i="1" spc="-10" dirty="0">
                <a:latin typeface="Georgia"/>
                <a:cs typeface="Georgia"/>
              </a:rPr>
              <a:t>H(P;Q)</a:t>
            </a:r>
            <a:r>
              <a:rPr sz="2800" i="1" spc="15" dirty="0">
                <a:latin typeface="Georgia"/>
                <a:cs typeface="Georgia"/>
              </a:rPr>
              <a:t> </a:t>
            </a:r>
            <a:r>
              <a:rPr sz="2800" i="1" spc="-5" dirty="0">
                <a:latin typeface="Georgia"/>
                <a:cs typeface="Georgia"/>
              </a:rPr>
              <a:t>= 0,612</a:t>
            </a:r>
            <a:endParaRPr sz="2800">
              <a:latin typeface="Georgia"/>
              <a:cs typeface="Georgia"/>
            </a:endParaRPr>
          </a:p>
          <a:p>
            <a:pPr marL="50800">
              <a:lnSpc>
                <a:spcPct val="100000"/>
              </a:lnSpc>
            </a:pPr>
            <a:r>
              <a:rPr sz="2800" i="1" spc="-5" dirty="0">
                <a:latin typeface="Georgia"/>
                <a:cs typeface="Georgia"/>
              </a:rPr>
              <a:t>H(P;B</a:t>
            </a:r>
            <a:r>
              <a:rPr sz="2775" i="1" spc="-7" baseline="-21021" dirty="0">
                <a:latin typeface="Georgia"/>
                <a:cs typeface="Georgia"/>
              </a:rPr>
              <a:t>1</a:t>
            </a:r>
            <a:r>
              <a:rPr sz="2800" i="1" spc="-5" dirty="0">
                <a:latin typeface="Georgia"/>
                <a:cs typeface="Georgia"/>
              </a:rPr>
              <a:t>)</a:t>
            </a:r>
            <a:r>
              <a:rPr sz="2800" i="1" spc="10" dirty="0">
                <a:latin typeface="Georgia"/>
                <a:cs typeface="Georgia"/>
              </a:rPr>
              <a:t> </a:t>
            </a:r>
            <a:r>
              <a:rPr sz="2800" i="1" spc="-5" dirty="0">
                <a:latin typeface="Georgia"/>
                <a:cs typeface="Georgia"/>
              </a:rPr>
              <a:t>= 0,62;</a:t>
            </a:r>
            <a:r>
              <a:rPr sz="2800" i="1" dirty="0">
                <a:latin typeface="Georgia"/>
                <a:cs typeface="Georgia"/>
              </a:rPr>
              <a:t> </a:t>
            </a:r>
            <a:r>
              <a:rPr sz="2800" i="1" spc="-5" dirty="0">
                <a:latin typeface="Georgia"/>
                <a:cs typeface="Georgia"/>
              </a:rPr>
              <a:t>H(P;B</a:t>
            </a:r>
            <a:r>
              <a:rPr sz="2775" i="1" spc="-7" baseline="-21021" dirty="0">
                <a:latin typeface="Georgia"/>
                <a:cs typeface="Georgia"/>
              </a:rPr>
              <a:t>2</a:t>
            </a:r>
            <a:r>
              <a:rPr sz="2800" i="1" spc="-5" dirty="0">
                <a:latin typeface="Georgia"/>
                <a:cs typeface="Georgia"/>
              </a:rPr>
              <a:t>)</a:t>
            </a:r>
            <a:r>
              <a:rPr sz="2800" i="1" spc="15" dirty="0">
                <a:latin typeface="Georgia"/>
                <a:cs typeface="Georgia"/>
              </a:rPr>
              <a:t> </a:t>
            </a:r>
            <a:r>
              <a:rPr sz="2800" i="1" spc="-5" dirty="0">
                <a:latin typeface="Georgia"/>
                <a:cs typeface="Georgia"/>
              </a:rPr>
              <a:t>=</a:t>
            </a:r>
            <a:r>
              <a:rPr sz="2800" i="1" spc="5" dirty="0">
                <a:latin typeface="Georgia"/>
                <a:cs typeface="Georgia"/>
              </a:rPr>
              <a:t> </a:t>
            </a:r>
            <a:r>
              <a:rPr sz="2800" i="1" spc="-5" dirty="0">
                <a:latin typeface="Georgia"/>
                <a:cs typeface="Georgia"/>
              </a:rPr>
              <a:t>0,65;</a:t>
            </a:r>
            <a:r>
              <a:rPr sz="2800" i="1" spc="-10" dirty="0">
                <a:latin typeface="Georgia"/>
                <a:cs typeface="Georgia"/>
              </a:rPr>
              <a:t> </a:t>
            </a:r>
            <a:r>
              <a:rPr sz="2800" i="1" spc="-5" dirty="0">
                <a:latin typeface="Georgia"/>
                <a:cs typeface="Georgia"/>
              </a:rPr>
              <a:t>H(P;B</a:t>
            </a:r>
            <a:r>
              <a:rPr sz="2775" i="1" spc="-7" baseline="-21021" dirty="0">
                <a:latin typeface="Georgia"/>
                <a:cs typeface="Georgia"/>
              </a:rPr>
              <a:t>3</a:t>
            </a:r>
            <a:r>
              <a:rPr sz="2800" i="1" spc="-5" dirty="0">
                <a:latin typeface="Georgia"/>
                <a:cs typeface="Georgia"/>
              </a:rPr>
              <a:t>)</a:t>
            </a:r>
            <a:r>
              <a:rPr sz="2800" i="1" spc="20" dirty="0">
                <a:latin typeface="Georgia"/>
                <a:cs typeface="Georgia"/>
              </a:rPr>
              <a:t> </a:t>
            </a:r>
            <a:r>
              <a:rPr sz="2800" i="1" spc="-5" dirty="0">
                <a:latin typeface="Georgia"/>
                <a:cs typeface="Georgia"/>
              </a:rPr>
              <a:t>= 0,606</a:t>
            </a:r>
            <a:endParaRPr sz="2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9544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2.2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9716" y="411480"/>
            <a:ext cx="4398263" cy="8869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4370" y="1351279"/>
            <a:ext cx="797496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596130" algn="l"/>
              </a:tabLst>
            </a:pPr>
            <a:r>
              <a:rPr spc="-15" dirty="0">
                <a:solidFill>
                  <a:srgbClr val="C00000"/>
                </a:solidFill>
              </a:rPr>
              <a:t>Определение.</a:t>
            </a:r>
            <a:r>
              <a:rPr spc="20" dirty="0">
                <a:solidFill>
                  <a:srgbClr val="C00000"/>
                </a:solidFill>
              </a:rPr>
              <a:t> </a:t>
            </a:r>
            <a:r>
              <a:rPr spc="-5" dirty="0"/>
              <a:t>Антагонистические</a:t>
            </a:r>
            <a:r>
              <a:rPr spc="30" dirty="0"/>
              <a:t> </a:t>
            </a:r>
            <a:r>
              <a:rPr spc="-5" dirty="0"/>
              <a:t>игры, в</a:t>
            </a:r>
            <a:r>
              <a:rPr spc="5" dirty="0"/>
              <a:t> </a:t>
            </a:r>
            <a:r>
              <a:rPr spc="-20" dirty="0"/>
              <a:t>которых </a:t>
            </a:r>
            <a:r>
              <a:rPr spc="-15" dirty="0"/>
              <a:t> </a:t>
            </a:r>
            <a:r>
              <a:rPr spc="-5" dirty="0"/>
              <a:t>оба</a:t>
            </a:r>
            <a:r>
              <a:rPr spc="5" dirty="0"/>
              <a:t> </a:t>
            </a:r>
            <a:r>
              <a:rPr spc="-10" dirty="0"/>
              <a:t>игрока</a:t>
            </a:r>
            <a:r>
              <a:rPr spc="20" dirty="0"/>
              <a:t> </a:t>
            </a:r>
            <a:r>
              <a:rPr spc="-10" dirty="0"/>
              <a:t>имеют</a:t>
            </a:r>
            <a:r>
              <a:rPr spc="35" dirty="0"/>
              <a:t> </a:t>
            </a:r>
            <a:r>
              <a:rPr spc="-10" dirty="0"/>
              <a:t>конечные	</a:t>
            </a:r>
            <a:r>
              <a:rPr spc="-20" dirty="0"/>
              <a:t>множества</a:t>
            </a:r>
            <a:r>
              <a:rPr spc="-15" dirty="0"/>
              <a:t> </a:t>
            </a:r>
            <a:r>
              <a:rPr spc="-10" dirty="0"/>
              <a:t>стратегий, </a:t>
            </a:r>
            <a:r>
              <a:rPr spc="-620" dirty="0"/>
              <a:t> </a:t>
            </a:r>
            <a:r>
              <a:rPr spc="-10" dirty="0"/>
              <a:t>называются</a:t>
            </a:r>
            <a:r>
              <a:rPr spc="45" dirty="0"/>
              <a:t> </a:t>
            </a:r>
            <a:r>
              <a:rPr spc="-5" dirty="0">
                <a:solidFill>
                  <a:srgbClr val="C00000"/>
                </a:solidFill>
              </a:rPr>
              <a:t>матричными</a:t>
            </a:r>
            <a:r>
              <a:rPr spc="-5" dirty="0"/>
              <a:t>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20903" y="3007867"/>
            <a:ext cx="8037195" cy="1735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  <a:tabLst>
                <a:tab pos="1788795" algn="l"/>
              </a:tabLst>
            </a:pPr>
            <a:r>
              <a:rPr sz="2800" b="1" spc="-10" dirty="0">
                <a:latin typeface="Calibri"/>
                <a:cs typeface="Calibri"/>
              </a:rPr>
              <a:t>Пусть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игрок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в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матричной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игре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имеет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стратегий,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а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игрок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-	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стратегий.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80" dirty="0">
                <a:latin typeface="Calibri"/>
                <a:cs typeface="Calibri"/>
              </a:rPr>
              <a:t>Тогда</a:t>
            </a:r>
            <a:r>
              <a:rPr sz="2800" b="1" spc="-5" dirty="0">
                <a:latin typeface="Calibri"/>
                <a:cs typeface="Calibri"/>
              </a:rPr>
              <a:t> игра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Г</a:t>
            </a:r>
            <a:r>
              <a:rPr sz="28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полностью</a:t>
            </a:r>
            <a:endParaRPr sz="2800">
              <a:latin typeface="Calibri"/>
              <a:cs typeface="Calibri"/>
            </a:endParaRPr>
          </a:p>
          <a:p>
            <a:pPr marL="116839" marR="1491615" indent="-79375">
              <a:lnSpc>
                <a:spcPts val="3360"/>
              </a:lnSpc>
              <a:spcBef>
                <a:spcPts val="114"/>
              </a:spcBef>
            </a:pPr>
            <a:r>
              <a:rPr sz="2800" b="1" spc="-20" dirty="0">
                <a:latin typeface="Calibri"/>
                <a:cs typeface="Calibri"/>
              </a:rPr>
              <a:t>определяется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заданием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матрицы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А</a:t>
            </a:r>
            <a:r>
              <a:rPr sz="28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sz="28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{a</a:t>
            </a:r>
            <a:r>
              <a:rPr sz="2775" b="1" spc="-7" baseline="-21021" dirty="0">
                <a:solidFill>
                  <a:srgbClr val="C00000"/>
                </a:solidFill>
                <a:latin typeface="Calibri"/>
                <a:cs typeface="Calibri"/>
              </a:rPr>
              <a:t>ij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}</a:t>
            </a:r>
            <a:r>
              <a:rPr sz="2800" b="1" spc="-5" dirty="0">
                <a:latin typeface="Calibri"/>
                <a:cs typeface="Calibri"/>
              </a:rPr>
              <a:t>,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135" dirty="0">
                <a:latin typeface="Calibri"/>
                <a:cs typeface="Calibri"/>
              </a:rPr>
              <a:t>г</a:t>
            </a:r>
            <a:r>
              <a:rPr sz="2800" b="1" spc="-25" dirty="0">
                <a:latin typeface="Calibri"/>
                <a:cs typeface="Calibri"/>
              </a:rPr>
              <a:t>д</a:t>
            </a:r>
            <a:r>
              <a:rPr sz="2800" b="1" spc="-5" dirty="0">
                <a:latin typeface="Calibri"/>
                <a:cs typeface="Calibri"/>
              </a:rPr>
              <a:t>е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а</a:t>
            </a:r>
            <a:r>
              <a:rPr sz="2775" b="1" baseline="-21021" dirty="0">
                <a:latin typeface="Calibri"/>
                <a:cs typeface="Calibri"/>
              </a:rPr>
              <a:t>i</a:t>
            </a:r>
            <a:r>
              <a:rPr sz="2775" b="1" spc="7" baseline="-21021" dirty="0">
                <a:latin typeface="Calibri"/>
                <a:cs typeface="Calibri"/>
              </a:rPr>
              <a:t>j</a:t>
            </a:r>
            <a:r>
              <a:rPr sz="2775" b="1" baseline="-21021" dirty="0">
                <a:latin typeface="Calibri"/>
                <a:cs typeface="Calibri"/>
              </a:rPr>
              <a:t> </a:t>
            </a:r>
            <a:r>
              <a:rPr sz="2775" b="1" spc="-284" baseline="-2102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=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K(x</a:t>
            </a:r>
            <a:r>
              <a:rPr sz="2775" b="1" baseline="-21021" dirty="0">
                <a:latin typeface="Calibri"/>
                <a:cs typeface="Calibri"/>
              </a:rPr>
              <a:t>i</a:t>
            </a:r>
            <a:r>
              <a:rPr sz="2800" b="1" spc="-5" dirty="0">
                <a:latin typeface="Calibri"/>
                <a:cs typeface="Calibri"/>
              </a:rPr>
              <a:t>,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y</a:t>
            </a:r>
            <a:r>
              <a:rPr sz="2775" b="1" spc="7" baseline="-21021" dirty="0">
                <a:latin typeface="Calibri"/>
                <a:cs typeface="Calibri"/>
              </a:rPr>
              <a:t>j</a:t>
            </a:r>
            <a:r>
              <a:rPr sz="2800" b="1" spc="-5" dirty="0">
                <a:latin typeface="Calibri"/>
                <a:cs typeface="Calibri"/>
              </a:rPr>
              <a:t>),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375" dirty="0">
                <a:latin typeface="Calibri"/>
                <a:cs typeface="Calibri"/>
              </a:rPr>
              <a:t>i</a:t>
            </a:r>
            <a:r>
              <a:rPr sz="4350" spc="209" baseline="1915" dirty="0">
                <a:latin typeface="Symbol"/>
                <a:cs typeface="Symbol"/>
              </a:rPr>
              <a:t></a:t>
            </a:r>
            <a:r>
              <a:rPr sz="2800" b="1" spc="-5" dirty="0">
                <a:latin typeface="Calibri"/>
                <a:cs typeface="Calibri"/>
              </a:rPr>
              <a:t>[1...m],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j</a:t>
            </a:r>
            <a:r>
              <a:rPr sz="2800" b="1" spc="-425" dirty="0">
                <a:latin typeface="Calibri"/>
                <a:cs typeface="Calibri"/>
              </a:rPr>
              <a:t> </a:t>
            </a:r>
            <a:r>
              <a:rPr sz="2850" spc="10" dirty="0">
                <a:latin typeface="Symbol"/>
                <a:cs typeface="Symbol"/>
              </a:rPr>
              <a:t></a:t>
            </a:r>
            <a:r>
              <a:rPr sz="2850" spc="2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Calibri"/>
                <a:cs typeface="Calibri"/>
              </a:rPr>
              <a:t>[1...n].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332" y="50292"/>
            <a:ext cx="6661404" cy="14950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8267" y="2972816"/>
            <a:ext cx="12420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3430" algn="l"/>
              </a:tabLst>
            </a:pPr>
            <a:r>
              <a:rPr sz="7200" b="1" dirty="0">
                <a:latin typeface="Calibri"/>
                <a:cs typeface="Calibri"/>
              </a:rPr>
              <a:t>А	=</a:t>
            </a:r>
            <a:endParaRPr sz="7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32101" y="2257805"/>
          <a:ext cx="5224780" cy="435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144"/>
                <a:gridCol w="904875"/>
                <a:gridCol w="695325"/>
                <a:gridCol w="941705"/>
                <a:gridCol w="693420"/>
                <a:gridCol w="937895"/>
              </a:tblGrid>
              <a:tr h="797623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а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018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0180" marB="0"/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1j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018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1n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0180" marB="0"/>
                </a:tc>
              </a:tr>
              <a:tr h="720280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21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9271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22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92710" marB="0"/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2j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9271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2n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92710" marB="0"/>
                </a:tc>
              </a:tr>
              <a:tr h="682942">
                <a:tc>
                  <a:txBody>
                    <a:bodyPr/>
                    <a:lstStyle/>
                    <a:p>
                      <a:pPr marL="456565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757555">
                <a:tc>
                  <a:txBody>
                    <a:bodyPr/>
                    <a:lstStyle/>
                    <a:p>
                      <a:pPr marL="39116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i1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9539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i2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9539" marB="0"/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ij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9539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in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29539" marB="0"/>
                </a:tc>
              </a:tr>
              <a:tr h="682777">
                <a:tc>
                  <a:txBody>
                    <a:bodyPr/>
                    <a:lstStyle/>
                    <a:p>
                      <a:pPr marL="456565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679323">
                <a:tc>
                  <a:txBody>
                    <a:bodyPr/>
                    <a:lstStyle/>
                    <a:p>
                      <a:pPr marR="91440" algn="r">
                        <a:lnSpc>
                          <a:spcPts val="4225"/>
                        </a:lnSpc>
                        <a:spcBef>
                          <a:spcPts val="1025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m1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0175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ts val="4225"/>
                        </a:lnSpc>
                        <a:spcBef>
                          <a:spcPts val="1025"/>
                        </a:spcBef>
                      </a:pPr>
                      <a:r>
                        <a:rPr sz="5400" b="1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m2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0175" marB="0"/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25"/>
                        </a:lnSpc>
                        <a:spcBef>
                          <a:spcPts val="1025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mj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0175" marB="0"/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ts val="4225"/>
                        </a:lnSpc>
                        <a:spcBef>
                          <a:spcPts val="1025"/>
                        </a:spcBef>
                      </a:pPr>
                      <a:r>
                        <a:rPr sz="5400" b="1" spc="-7" baseline="13888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mn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30175" marB="0"/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596378" y="2334005"/>
            <a:ext cx="288290" cy="4335780"/>
          </a:xfrm>
          <a:custGeom>
            <a:avLst/>
            <a:gdLst/>
            <a:ahLst/>
            <a:cxnLst/>
            <a:rect l="l" t="t" r="r" b="b"/>
            <a:pathLst>
              <a:path w="288290" h="4335780">
                <a:moveTo>
                  <a:pt x="0" y="14859"/>
                </a:moveTo>
                <a:lnTo>
                  <a:pt x="288036" y="14859"/>
                </a:lnTo>
              </a:path>
              <a:path w="288290" h="4335780">
                <a:moveTo>
                  <a:pt x="0" y="4335348"/>
                </a:moveTo>
                <a:lnTo>
                  <a:pt x="288036" y="4335348"/>
                </a:lnTo>
              </a:path>
              <a:path w="288290" h="4335780">
                <a:moveTo>
                  <a:pt x="288036" y="0"/>
                </a:moveTo>
                <a:lnTo>
                  <a:pt x="288036" y="432050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32636" y="2445130"/>
          <a:ext cx="712470" cy="4133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2470"/>
              </a:tblGrid>
              <a:tr h="625932">
                <a:tc>
                  <a:txBody>
                    <a:bodyPr/>
                    <a:lstStyle/>
                    <a:p>
                      <a:pPr marL="635" algn="ctr">
                        <a:lnSpc>
                          <a:spcPts val="3420"/>
                        </a:lnSpc>
                      </a:pPr>
                      <a:r>
                        <a:rPr sz="36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720242">
                <a:tc>
                  <a:txBody>
                    <a:bodyPr/>
                    <a:lstStyle/>
                    <a:p>
                      <a:pPr marL="635" algn="ctr">
                        <a:lnSpc>
                          <a:spcPts val="4160"/>
                        </a:lnSpc>
                      </a:pPr>
                      <a:r>
                        <a:rPr sz="36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682713">
                <a:tc>
                  <a:txBody>
                    <a:bodyPr/>
                    <a:lstStyle/>
                    <a:p>
                      <a:pPr marL="635" algn="ctr">
                        <a:lnSpc>
                          <a:spcPts val="4160"/>
                        </a:lnSpc>
                      </a:pPr>
                      <a:r>
                        <a:rPr sz="36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75756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36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i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17145" marB="0"/>
                </a:tc>
              </a:tr>
              <a:tr h="682637">
                <a:tc>
                  <a:txBody>
                    <a:bodyPr/>
                    <a:lstStyle/>
                    <a:p>
                      <a:pPr marL="635" algn="ctr">
                        <a:lnSpc>
                          <a:spcPts val="4160"/>
                        </a:lnSpc>
                      </a:pPr>
                      <a:r>
                        <a:rPr sz="36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663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36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17145" marB="0"/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586608" y="1616100"/>
          <a:ext cx="4770755" cy="532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/>
                <a:gridCol w="839469"/>
                <a:gridCol w="824229"/>
                <a:gridCol w="812164"/>
                <a:gridCol w="821689"/>
                <a:gridCol w="744220"/>
              </a:tblGrid>
              <a:tr h="532180">
                <a:tc>
                  <a:txBody>
                    <a:bodyPr/>
                    <a:lstStyle/>
                    <a:p>
                      <a:pPr marL="127000">
                        <a:lnSpc>
                          <a:spcPts val="3420"/>
                        </a:lnSpc>
                      </a:pPr>
                      <a:r>
                        <a:rPr sz="3600" b="1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ts val="3420"/>
                        </a:lnSpc>
                      </a:pPr>
                      <a:r>
                        <a:rPr sz="3600" b="1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3420"/>
                        </a:lnSpc>
                      </a:pPr>
                      <a:r>
                        <a:rPr sz="36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ts val="3420"/>
                        </a:lnSpc>
                      </a:pPr>
                      <a:r>
                        <a:rPr sz="3600" b="1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ts val="3420"/>
                        </a:lnSpc>
                      </a:pPr>
                      <a:r>
                        <a:rPr sz="36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…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3420"/>
                        </a:lnSpc>
                      </a:pPr>
                      <a:r>
                        <a:rPr sz="3600" b="1" spc="-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9544"/>
            <a:ext cx="475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2.3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" y="411480"/>
            <a:ext cx="7712964" cy="8869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4752" y="2350537"/>
            <a:ext cx="4453128" cy="3895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1939" y="2212289"/>
            <a:ext cx="7636509" cy="1978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37235">
              <a:lnSpc>
                <a:spcPct val="100000"/>
              </a:lnSpc>
              <a:spcBef>
                <a:spcPts val="105"/>
              </a:spcBef>
              <a:tabLst>
                <a:tab pos="6684645" algn="l"/>
              </a:tabLst>
            </a:pP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Оптимальной</a:t>
            </a:r>
            <a:r>
              <a:rPr sz="32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0000"/>
                </a:solidFill>
                <a:latin typeface="Calibri"/>
                <a:cs typeface="Calibri"/>
              </a:rPr>
              <a:t>стратегией</a:t>
            </a:r>
            <a:r>
              <a:rPr sz="3200" b="1" spc="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игрока	</a:t>
            </a:r>
            <a:r>
              <a:rPr sz="3200" b="1" dirty="0">
                <a:latin typeface="Calibri"/>
                <a:cs typeface="Calibri"/>
              </a:rPr>
              <a:t>в 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матричной</a:t>
            </a:r>
            <a:r>
              <a:rPr sz="3200" b="1" dirty="0">
                <a:latin typeface="Calibri"/>
                <a:cs typeface="Calibri"/>
              </a:rPr>
              <a:t> игре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называется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такая, </a:t>
            </a:r>
            <a:r>
              <a:rPr sz="3200" b="1" spc="-15" dirty="0">
                <a:latin typeface="Calibri"/>
                <a:cs typeface="Calibri"/>
              </a:rPr>
              <a:t>которая</a:t>
            </a:r>
            <a:endParaRPr sz="3200">
              <a:latin typeface="Calibri"/>
              <a:cs typeface="Calibri"/>
            </a:endParaRPr>
          </a:p>
          <a:p>
            <a:pPr marL="2923540" marR="808990" indent="-2112645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обеспечивает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ему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максимальный </a:t>
            </a:r>
            <a:r>
              <a:rPr sz="3200" b="1" spc="-70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выигрыш.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9610" marR="5080" indent="-676910">
              <a:lnSpc>
                <a:spcPct val="100000"/>
              </a:lnSpc>
              <a:spcBef>
                <a:spcPts val="100"/>
              </a:spcBef>
            </a:pPr>
            <a:r>
              <a:rPr dirty="0"/>
              <a:t>Задача</a:t>
            </a:r>
            <a:r>
              <a:rPr spc="-50" dirty="0"/>
              <a:t> </a:t>
            </a:r>
            <a:r>
              <a:rPr spc="-15" dirty="0"/>
              <a:t>каждого </a:t>
            </a:r>
            <a:r>
              <a:rPr dirty="0"/>
              <a:t>из</a:t>
            </a:r>
            <a:r>
              <a:rPr spc="-10" dirty="0"/>
              <a:t> игроков</a:t>
            </a:r>
            <a:r>
              <a:rPr spc="-5" dirty="0"/>
              <a:t> </a:t>
            </a:r>
            <a:r>
              <a:rPr dirty="0"/>
              <a:t>–</a:t>
            </a:r>
            <a:r>
              <a:rPr spc="-5" dirty="0"/>
              <a:t> </a:t>
            </a:r>
            <a:r>
              <a:rPr dirty="0"/>
              <a:t>найти </a:t>
            </a:r>
            <a:r>
              <a:rPr spc="-710" dirty="0"/>
              <a:t> </a:t>
            </a:r>
            <a:r>
              <a:rPr spc="-5" dirty="0"/>
              <a:t>наилучшую</a:t>
            </a:r>
            <a:r>
              <a:rPr spc="-30" dirty="0"/>
              <a:t> </a:t>
            </a:r>
            <a:r>
              <a:rPr spc="-10" dirty="0"/>
              <a:t>стратегию</a:t>
            </a:r>
            <a:r>
              <a:rPr spc="-15" dirty="0"/>
              <a:t> </a:t>
            </a:r>
            <a:r>
              <a:rPr dirty="0"/>
              <a:t>игры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" y="411479"/>
            <a:ext cx="7712964" cy="886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4370" y="1639316"/>
            <a:ext cx="1355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Пример.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4370" y="2065985"/>
            <a:ext cx="28492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Платежная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матрица</a:t>
            </a:r>
            <a:r>
              <a:rPr spc="-25" dirty="0"/>
              <a:t> </a:t>
            </a:r>
            <a:r>
              <a:rPr spc="-5" dirty="0"/>
              <a:t>1</a:t>
            </a:r>
            <a:r>
              <a:rPr spc="-25" dirty="0"/>
              <a:t> </a:t>
            </a:r>
            <a:r>
              <a:rPr spc="-10" dirty="0"/>
              <a:t>игрока: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961003" y="1688338"/>
          <a:ext cx="4537710" cy="4424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915"/>
                <a:gridCol w="215900"/>
                <a:gridCol w="575945"/>
                <a:gridCol w="937260"/>
                <a:gridCol w="979804"/>
                <a:gridCol w="819150"/>
              </a:tblGrid>
              <a:tr h="6604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1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2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4145" algn="ctr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3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3420"/>
                        </a:lnSpc>
                      </a:pPr>
                      <a:r>
                        <a:rPr sz="3600" b="1" spc="-5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3600" b="1" spc="-7" baseline="-20833" dirty="0">
                          <a:latin typeface="Calibri"/>
                          <a:cs typeface="Calibri"/>
                        </a:rPr>
                        <a:t>4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  <a:tr h="72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</a:tr>
              <a:tr h="653478">
                <a:tc>
                  <a:txBody>
                    <a:bodyPr/>
                    <a:lstStyle/>
                    <a:p>
                      <a:pPr marL="127000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1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4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50" algn="ctr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3635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0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</a:tr>
              <a:tr h="720242">
                <a:tc>
                  <a:txBody>
                    <a:bodyPr/>
                    <a:lstStyle/>
                    <a:p>
                      <a:pPr marL="127000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2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3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5415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0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</a:tr>
              <a:tr h="720051">
                <a:tc>
                  <a:txBody>
                    <a:bodyPr/>
                    <a:lstStyle/>
                    <a:p>
                      <a:pPr marL="127000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3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5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</a:tr>
              <a:tr h="700176">
                <a:tc>
                  <a:txBody>
                    <a:bodyPr/>
                    <a:lstStyle/>
                    <a:p>
                      <a:pPr marL="127000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4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-1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0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50" algn="ctr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3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4160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</a:tr>
              <a:tr h="878459">
                <a:tc>
                  <a:txBody>
                    <a:bodyPr/>
                    <a:lstStyle/>
                    <a:p>
                      <a:pPr marL="127000">
                        <a:lnSpc>
                          <a:spcPts val="4004"/>
                        </a:lnSpc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3600" b="1" baseline="-20833" dirty="0">
                          <a:latin typeface="Calibri"/>
                          <a:cs typeface="Calibri"/>
                        </a:rPr>
                        <a:t>5</a:t>
                      </a:r>
                      <a:endParaRPr sz="3600" baseline="-20833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0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1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541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2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3600" b="1" dirty="0">
                          <a:latin typeface="Calibri"/>
                          <a:cs typeface="Calibri"/>
                        </a:rPr>
                        <a:t>4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R w="38100">
                      <a:solidFill>
                        <a:srgbClr val="C00000"/>
                      </a:solidFill>
                      <a:prstDash val="solid"/>
                    </a:lnR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986788" y="3620846"/>
            <a:ext cx="12420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dirty="0">
                <a:latin typeface="Calibri"/>
                <a:cs typeface="Calibri"/>
              </a:rPr>
              <a:t>А</a:t>
            </a:r>
            <a:r>
              <a:rPr sz="7200" b="1" spc="-95" dirty="0">
                <a:latin typeface="Calibri"/>
                <a:cs typeface="Calibri"/>
              </a:rPr>
              <a:t> </a:t>
            </a:r>
            <a:r>
              <a:rPr sz="7200" b="1" dirty="0">
                <a:latin typeface="Calibri"/>
                <a:cs typeface="Calibri"/>
              </a:rPr>
              <a:t>=</a:t>
            </a:r>
            <a:endParaRPr sz="7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8071" y="2420886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79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C000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41335" y="5415254"/>
            <a:ext cx="576580" cy="504190"/>
          </a:xfrm>
          <a:custGeom>
            <a:avLst/>
            <a:gdLst/>
            <a:ahLst/>
            <a:cxnLst/>
            <a:rect l="l" t="t" r="r" b="b"/>
            <a:pathLst>
              <a:path w="576579" h="504189">
                <a:moveTo>
                  <a:pt x="576059" y="0"/>
                </a:moveTo>
                <a:lnTo>
                  <a:pt x="0" y="0"/>
                </a:lnTo>
                <a:lnTo>
                  <a:pt x="0" y="504050"/>
                </a:lnTo>
                <a:lnTo>
                  <a:pt x="576059" y="504050"/>
                </a:lnTo>
                <a:lnTo>
                  <a:pt x="576059" y="0"/>
                </a:lnTo>
                <a:close/>
              </a:path>
            </a:pathLst>
          </a:custGeom>
          <a:solidFill>
            <a:srgbClr val="C0000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" y="411479"/>
            <a:ext cx="7712964" cy="886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Игрок</a:t>
            </a:r>
            <a:r>
              <a:rPr sz="3600" spc="-35" dirty="0"/>
              <a:t> </a:t>
            </a:r>
            <a:r>
              <a:rPr sz="3600" dirty="0"/>
              <a:t>1</a:t>
            </a:r>
            <a:r>
              <a:rPr sz="3600" spc="-15" dirty="0"/>
              <a:t> </a:t>
            </a:r>
            <a:r>
              <a:rPr sz="3600" spc="-30" dirty="0"/>
              <a:t>может</a:t>
            </a:r>
            <a:r>
              <a:rPr sz="3600" spc="-15" dirty="0"/>
              <a:t> </a:t>
            </a:r>
            <a:r>
              <a:rPr sz="3600" spc="-5" dirty="0"/>
              <a:t>гарантировать</a:t>
            </a:r>
            <a:r>
              <a:rPr sz="3600" spc="-30" dirty="0"/>
              <a:t> </a:t>
            </a:r>
            <a:r>
              <a:rPr sz="3600" spc="-5" dirty="0"/>
              <a:t>себе </a:t>
            </a:r>
            <a:r>
              <a:rPr sz="3600" spc="-800" dirty="0"/>
              <a:t> </a:t>
            </a:r>
            <a:r>
              <a:rPr sz="3600" spc="-5" dirty="0"/>
              <a:t>лучший</a:t>
            </a:r>
            <a:r>
              <a:rPr sz="3600" spc="-30" dirty="0"/>
              <a:t> </a:t>
            </a:r>
            <a:r>
              <a:rPr sz="3600" spc="-5" dirty="0"/>
              <a:t>выигрыш</a:t>
            </a:r>
            <a:r>
              <a:rPr sz="3600" dirty="0"/>
              <a:t> </a:t>
            </a:r>
            <a:r>
              <a:rPr sz="3600" spc="-15" dirty="0"/>
              <a:t>среди</a:t>
            </a:r>
            <a:r>
              <a:rPr sz="3600" dirty="0"/>
              <a:t> </a:t>
            </a:r>
            <a:r>
              <a:rPr sz="3600" spc="-30" dirty="0"/>
              <a:t>худших</a:t>
            </a:r>
            <a:endParaRPr sz="3600"/>
          </a:p>
          <a:p>
            <a:pPr marL="12700" marR="267970">
              <a:lnSpc>
                <a:spcPct val="100000"/>
              </a:lnSpc>
            </a:pPr>
            <a:r>
              <a:rPr sz="3600" dirty="0"/>
              <a:t>выигрышей</a:t>
            </a:r>
            <a:r>
              <a:rPr sz="3600" spc="-50" dirty="0"/>
              <a:t> </a:t>
            </a:r>
            <a:r>
              <a:rPr sz="3600" spc="-5" dirty="0"/>
              <a:t>для</a:t>
            </a:r>
            <a:r>
              <a:rPr sz="3600" spc="-25" dirty="0"/>
              <a:t> </a:t>
            </a:r>
            <a:r>
              <a:rPr sz="3600" spc="-20" dirty="0"/>
              <a:t>каждой </a:t>
            </a:r>
            <a:r>
              <a:rPr sz="3600" dirty="0"/>
              <a:t>из</a:t>
            </a:r>
            <a:r>
              <a:rPr sz="3600" spc="-35" dirty="0"/>
              <a:t> </a:t>
            </a:r>
            <a:r>
              <a:rPr sz="3600" spc="-5" dirty="0"/>
              <a:t>своих </a:t>
            </a:r>
            <a:r>
              <a:rPr sz="3600" spc="-800" dirty="0"/>
              <a:t> </a:t>
            </a:r>
            <a:r>
              <a:rPr sz="3600" spc="-10" dirty="0"/>
              <a:t>стратегий.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3603" y="4377054"/>
            <a:ext cx="6828155" cy="1180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4305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Или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гарантированный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выигрыш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=</a:t>
            </a:r>
            <a:endParaRPr sz="3600">
              <a:latin typeface="Calibri"/>
              <a:cs typeface="Calibri"/>
            </a:endParaRPr>
          </a:p>
          <a:p>
            <a:pPr marL="127000">
              <a:lnSpc>
                <a:spcPts val="4785"/>
              </a:lnSpc>
            </a:pPr>
            <a:r>
              <a:rPr sz="4000" b="1" spc="-20" dirty="0">
                <a:solidFill>
                  <a:srgbClr val="C00000"/>
                </a:solidFill>
                <a:latin typeface="Calibri"/>
                <a:cs typeface="Calibri"/>
              </a:rPr>
              <a:t>max</a:t>
            </a:r>
            <a:r>
              <a:rPr sz="40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(min(a</a:t>
            </a:r>
            <a:r>
              <a:rPr sz="3975" b="1" spc="-7" baseline="-20964" dirty="0">
                <a:solidFill>
                  <a:srgbClr val="C00000"/>
                </a:solidFill>
                <a:latin typeface="Calibri"/>
                <a:cs typeface="Calibri"/>
              </a:rPr>
              <a:t>ij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))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=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Calibri"/>
                <a:cs typeface="Calibri"/>
              </a:rPr>
              <a:t>α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227" y="5748934"/>
            <a:ext cx="7121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-</a:t>
            </a:r>
            <a:r>
              <a:rPr sz="3600" b="1" spc="-2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это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Calibri"/>
                <a:cs typeface="Calibri"/>
              </a:rPr>
              <a:t>нижняя</a:t>
            </a:r>
            <a:r>
              <a:rPr sz="3600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C00000"/>
                </a:solidFill>
                <a:latin typeface="Calibri"/>
                <a:cs typeface="Calibri"/>
              </a:rPr>
              <a:t>цена</a:t>
            </a:r>
            <a:r>
              <a:rPr sz="3600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игры</a:t>
            </a:r>
            <a:r>
              <a:rPr sz="3600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C00000"/>
                </a:solidFill>
                <a:latin typeface="Calibri"/>
                <a:cs typeface="Calibri"/>
              </a:rPr>
              <a:t>(максимин)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0442" y="5384698"/>
            <a:ext cx="1255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5125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i	j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1568</Words>
  <Application>Microsoft Office PowerPoint</Application>
  <PresentationFormat>Экран (4:3)</PresentationFormat>
  <Paragraphs>547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1" baseType="lpstr">
      <vt:lpstr>Calibri</vt:lpstr>
      <vt:lpstr>Georgia</vt:lpstr>
      <vt:lpstr>Symbol</vt:lpstr>
      <vt:lpstr>Times New Roman</vt:lpstr>
      <vt:lpstr>Wingdings</vt:lpstr>
      <vt:lpstr>Office Theme</vt:lpstr>
      <vt:lpstr>Лекция 2. Антагонистические игры.</vt:lpstr>
      <vt:lpstr>Презентация PowerPoint</vt:lpstr>
      <vt:lpstr>Определение. Система Г = (X, Y, K), где X и Y  непустые множества, и функция K : X×Y* →R,  называется антагонистической игрой в нормальной форме.</vt:lpstr>
      <vt:lpstr>x  X и y Y называются</vt:lpstr>
      <vt:lpstr>Определение. Антагонистические игры, в которых  оба игрока имеют конечные множества стратегий,  называются матричными.</vt:lpstr>
      <vt:lpstr>Презентация PowerPoint</vt:lpstr>
      <vt:lpstr>Презентация PowerPoint</vt:lpstr>
      <vt:lpstr>Платежная матрица 1 игрока:</vt:lpstr>
      <vt:lpstr>Игрок 1 может гарантировать себе  лучший выигрыш среди худших выигрышей для каждой из своих  стратегий.</vt:lpstr>
      <vt:lpstr>Презентация PowerPoint</vt:lpstr>
      <vt:lpstr>Презентация PowerPoint</vt:lpstr>
      <vt:lpstr>Игрок 2 может гарантировать себе  минимальный проигрыш среди  максимальных проигрышей для  каждой из своих стратегий.</vt:lpstr>
      <vt:lpstr>Презентация PowerPoint</vt:lpstr>
      <vt:lpstr>Презентация PowerPoint</vt:lpstr>
      <vt:lpstr>7 9 10</vt:lpstr>
      <vt:lpstr>Лемма. В матричной игре всегда α ≤ β или</vt:lpstr>
      <vt:lpstr>Если α = β, то ситуация является равновесной. И такая игра называется игрой с седловой  точкой.</vt:lpstr>
      <vt:lpstr>Презентация PowerPoint</vt:lpstr>
      <vt:lpstr>На карте высот седловая точка  может быть в общем случае обнаружена в месте  пересечения изолиний.</vt:lpstr>
      <vt:lpstr>Презентация PowerPoint</vt:lpstr>
      <vt:lpstr>аij = α = β = ν,</vt:lpstr>
      <vt:lpstr>Презентация PowerPoint</vt:lpstr>
      <vt:lpstr>1) Если   0, то игра выгодна для  игрока А.</vt:lpstr>
      <vt:lpstr>Презентация PowerPoint</vt:lpstr>
      <vt:lpstr>Найти седловую точку матрицы</vt:lpstr>
      <vt:lpstr>Презентация PowerPoint</vt:lpstr>
      <vt:lpstr>Презентация PowerPoint</vt:lpstr>
      <vt:lpstr>Найти седловую точку матрицы</vt:lpstr>
      <vt:lpstr>Презентация PowerPoint</vt:lpstr>
      <vt:lpstr>Презентация PowerPoint</vt:lpstr>
      <vt:lpstr>Презентация PowerPoint</vt:lpstr>
      <vt:lpstr>Презентация PowerPoint</vt:lpstr>
      <vt:lpstr>Средний выигрыш первого игрока в  матричной игре с матрицей  А выражается в виде математического  ожидания его выигрышей</vt:lpstr>
      <vt:lpstr>Презентация PowerPoint</vt:lpstr>
      <vt:lpstr>Формируя свою стратегию SА в антагонистической</vt:lpstr>
      <vt:lpstr>Презентация PowerPoint</vt:lpstr>
      <vt:lpstr>Для матричной игры с любой  матрицей А величины VА и VB  существуют и равны между  собой.</vt:lpstr>
      <vt:lpstr>Презентация PowerPoint</vt:lpstr>
      <vt:lpstr>Презентация PowerPoint</vt:lpstr>
      <vt:lpstr>Презентация PowerPoint</vt:lpstr>
      <vt:lpstr>Презентация PowerPoint</vt:lpstr>
      <vt:lpstr>0,5 0,8</vt:lpstr>
      <vt:lpstr>Презентация PowerPoint</vt:lpstr>
      <vt:lpstr>Презентация PowerPoint</vt:lpstr>
      <vt:lpstr>H (P; B1)   ai1pi  (00,37)  (10,62)  0,62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Lena</dc:creator>
  <cp:lastModifiedBy>Преподаватель</cp:lastModifiedBy>
  <cp:revision>1</cp:revision>
  <dcterms:created xsi:type="dcterms:W3CDTF">2024-02-05T07:08:31Z</dcterms:created>
  <dcterms:modified xsi:type="dcterms:W3CDTF">2024-02-05T07:09:32Z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2014-09-11T00:00:00Z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2024-02-05T00:00:00Z</vt:filetime>
  </property>
</Properties>
</file>